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8"/>
  </p:notesMasterIdLst>
  <p:handoutMasterIdLst>
    <p:handoutMasterId r:id="rId29"/>
  </p:handoutMasterIdLst>
  <p:sldIdLst>
    <p:sldId id="265" r:id="rId3"/>
    <p:sldId id="283" r:id="rId4"/>
    <p:sldId id="305" r:id="rId5"/>
    <p:sldId id="286" r:id="rId6"/>
    <p:sldId id="302" r:id="rId7"/>
    <p:sldId id="287" r:id="rId8"/>
    <p:sldId id="288" r:id="rId9"/>
    <p:sldId id="290" r:id="rId10"/>
    <p:sldId id="291" r:id="rId11"/>
    <p:sldId id="307" r:id="rId12"/>
    <p:sldId id="292" r:id="rId13"/>
    <p:sldId id="306" r:id="rId14"/>
    <p:sldId id="298" r:id="rId15"/>
    <p:sldId id="308" r:id="rId16"/>
    <p:sldId id="309" r:id="rId17"/>
    <p:sldId id="301" r:id="rId18"/>
    <p:sldId id="311" r:id="rId19"/>
    <p:sldId id="310" r:id="rId20"/>
    <p:sldId id="256" r:id="rId21"/>
    <p:sldId id="299" r:id="rId22"/>
    <p:sldId id="314" r:id="rId23"/>
    <p:sldId id="300" r:id="rId24"/>
    <p:sldId id="295" r:id="rId25"/>
    <p:sldId id="296" r:id="rId26"/>
    <p:sldId id="297" r:id="rId27"/>
  </p:sldIdLst>
  <p:sldSz cx="12188825"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Раздел по умолчанию" id="{2912EAC1-7E8C-401B-A66B-3B4E486022B7}">
          <p14:sldIdLst>
            <p14:sldId id="265"/>
            <p14:sldId id="283"/>
            <p14:sldId id="284"/>
            <p14:sldId id="285"/>
            <p14:sldId id="286"/>
            <p14:sldId id="287"/>
            <p14:sldId id="288"/>
            <p14:sldId id="290"/>
            <p14:sldId id="291"/>
            <p14:sldId id="292"/>
            <p14:sldId id="293"/>
            <p14:sldId id="298"/>
            <p14:sldId id="301"/>
          </p14:sldIdLst>
        </p14:section>
        <p14:section name="Раздел без заголовка" id="{EFDDF50C-AD5A-4B1F-98F3-724910AB5C93}">
          <p14:sldIdLst>
            <p14:sldId id="256"/>
            <p14:sldId id="299"/>
            <p14:sldId id="300"/>
            <p14:sldId id="295"/>
            <p14:sldId id="296"/>
            <p14:sldId id="297"/>
          </p14:sldIdLst>
        </p14:section>
      </p14:sectionLst>
    </p:ext>
    <p:ext uri="{EFAFB233-063F-42B5-8137-9DF3F51BA10A}">
      <p15:sldGuideLst xmlns:p15="http://schemas.microsoft.com/office/powerpoint/2012/main" xmlns="">
        <p15:guide id="1" orient="horz" pos="2160">
          <p15:clr>
            <a:srgbClr val="A4A3A4"/>
          </p15:clr>
        </p15:guide>
        <p15:guide id="2" orient="horz" pos="3936">
          <p15:clr>
            <a:srgbClr val="A4A3A4"/>
          </p15:clr>
        </p15:guide>
        <p15:guide id="3" orient="horz" pos="1152">
          <p15:clr>
            <a:srgbClr val="A4A3A4"/>
          </p15:clr>
        </p15:guide>
        <p15:guide id="4" orient="horz" pos="2544">
          <p15:clr>
            <a:srgbClr val="A4A3A4"/>
          </p15:clr>
        </p15:guide>
        <p15:guide id="5" orient="horz" pos="1008">
          <p15:clr>
            <a:srgbClr val="A4A3A4"/>
          </p15:clr>
        </p15:guide>
        <p15:guide id="6" orient="horz" pos="384">
          <p15:clr>
            <a:srgbClr val="A4A3A4"/>
          </p15:clr>
        </p15:guide>
        <p15:guide id="7" orient="horz" pos="3312">
          <p15:clr>
            <a:srgbClr val="A4A3A4"/>
          </p15:clr>
        </p15:guide>
        <p15:guide id="8" pos="3839">
          <p15:clr>
            <a:srgbClr val="A4A3A4"/>
          </p15:clr>
        </p15:guide>
        <p15:guide id="9" pos="959">
          <p15:clr>
            <a:srgbClr val="A4A3A4"/>
          </p15:clr>
        </p15:guide>
        <p15:guide id="10" pos="6719">
          <p15:clr>
            <a:srgbClr val="A4A3A4"/>
          </p15:clr>
        </p15:guide>
        <p15:guide id="11" pos="527">
          <p15:clr>
            <a:srgbClr val="A4A3A4"/>
          </p15:clr>
        </p15:guide>
        <p15:guide id="12" pos="7151">
          <p15:clr>
            <a:srgbClr val="A4A3A4"/>
          </p15:clr>
        </p15:guide>
        <p15:guide id="13" pos="4127">
          <p15:clr>
            <a:srgbClr val="A4A3A4"/>
          </p15:clr>
        </p15:guide>
        <p15:guide id="14" pos="4415">
          <p15:clr>
            <a:srgbClr val="A4A3A4"/>
          </p15:clr>
        </p15:guide>
        <p15:guide id="15" pos="2687">
          <p15:clr>
            <a:srgbClr val="A4A3A4"/>
          </p15:clr>
        </p15:guide>
        <p15:guide id="16" pos="383">
          <p15:clr>
            <a:srgbClr val="A4A3A4"/>
          </p15:clr>
        </p15:guide>
        <p15:guide id="17" pos="7295">
          <p15:clr>
            <a:srgbClr val="A4A3A4"/>
          </p15:clr>
        </p15:guide>
        <p15:guide id="18" pos="5327">
          <p15:clr>
            <a:srgbClr val="A4A3A4"/>
          </p15:clr>
        </p15:guide>
        <p15:guide id="19" pos="3810">
          <p15:clr>
            <a:srgbClr val="A4A3A4"/>
          </p15:clr>
        </p15:guide>
      </p15:sldGuideLst>
    </p:ext>
    <p:ext uri="{2D200454-40CA-4A62-9FC3-DE9A4176ACB9}">
      <p15:notesGuideLst xmlns:p15="http://schemas.microsoft.com/office/powerpoint/2012/main" xmlns="">
        <p15:guide id="1" orient="horz" pos="2212">
          <p15:clr>
            <a:srgbClr val="A4A3A4"/>
          </p15:clr>
        </p15:guide>
        <p15:guide id="2" pos="29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29" autoAdjust="0"/>
    <p:restoredTop sz="89734" autoAdjust="0"/>
  </p:normalViewPr>
  <p:slideViewPr>
    <p:cSldViewPr showGuides="1">
      <p:cViewPr varScale="1">
        <p:scale>
          <a:sx n="79" d="100"/>
          <a:sy n="79" d="100"/>
        </p:scale>
        <p:origin x="-758" y="-72"/>
      </p:cViewPr>
      <p:guideLst>
        <p:guide orient="horz" pos="2160"/>
        <p:guide orient="horz" pos="3936"/>
        <p:guide orient="horz" pos="1152"/>
        <p:guide orient="horz" pos="2544"/>
        <p:guide orient="horz" pos="1008"/>
        <p:guide orient="horz" pos="384"/>
        <p:guide orient="horz" pos="3312"/>
        <p:guide pos="3839"/>
        <p:guide pos="959"/>
        <p:guide pos="6719"/>
        <p:guide pos="527"/>
        <p:guide pos="7151"/>
        <p:guide pos="4127"/>
        <p:guide pos="4415"/>
        <p:guide pos="268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1734" y="72"/>
      </p:cViewPr>
      <p:guideLst>
        <p:guide orient="horz" pos="2212"/>
        <p:guide pos="293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a:p>
        </p:txBody>
      </p:sp>
      <p:sp>
        <p:nvSpPr>
          <p:cNvPr id="3" name="Дата 2"/>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739FF845-BB4A-479D-8C06-522C1DBAB2F9}" type="datetimeFigureOut">
              <a:rPr lang="ru-RU"/>
              <a:pPr/>
              <a:t>15.12.2019</a:t>
            </a:fld>
            <a:endParaRPr/>
          </a:p>
        </p:txBody>
      </p:sp>
      <p:sp>
        <p:nvSpPr>
          <p:cNvPr id="4" name="Нижний колонтитул 3"/>
          <p:cNvSpPr>
            <a:spLocks noGrp="1"/>
          </p:cNvSpPr>
          <p:nvPr>
            <p:ph type="ftr" sz="quarter" idx="2"/>
          </p:nvPr>
        </p:nvSpPr>
        <p:spPr>
          <a:xfrm>
            <a:off x="0" y="6670726"/>
            <a:ext cx="4033943" cy="351155"/>
          </a:xfrm>
          <a:prstGeom prst="rect">
            <a:avLst/>
          </a:prstGeom>
        </p:spPr>
        <p:txBody>
          <a:bodyPr vert="horz" lIns="93324" tIns="46662" rIns="93324" bIns="46662" rtlCol="0" anchor="b"/>
          <a:lstStyle>
            <a:lvl1pPr algn="l">
              <a:defRPr sz="1200"/>
            </a:lvl1pPr>
          </a:lstStyle>
          <a:p>
            <a:endParaRPr/>
          </a:p>
        </p:txBody>
      </p:sp>
      <p:sp>
        <p:nvSpPr>
          <p:cNvPr id="5" name="Номер слайда 4"/>
          <p:cNvSpPr>
            <a:spLocks noGrp="1"/>
          </p:cNvSpPr>
          <p:nvPr>
            <p:ph type="sldNum" sz="quarter" idx="3"/>
          </p:nvPr>
        </p:nvSpPr>
        <p:spPr>
          <a:xfrm>
            <a:off x="5273003" y="6670726"/>
            <a:ext cx="4033943" cy="351155"/>
          </a:xfrm>
          <a:prstGeom prst="rect">
            <a:avLst/>
          </a:prstGeom>
        </p:spPr>
        <p:txBody>
          <a:bodyPr vert="horz" lIns="93324" tIns="46662" rIns="93324" bIns="46662" rtlCol="0" anchor="b"/>
          <a:lstStyle>
            <a:lvl1pPr algn="r">
              <a:defRPr sz="1200"/>
            </a:lvl1pPr>
          </a:lstStyle>
          <a:p>
            <a:fld id="{C4FD142E-5B44-489E-8F73-9E67242E680D}" type="slidenum">
              <a:rPr/>
              <a:pPr/>
              <a:t>‹#›</a:t>
            </a:fld>
            <a:endParaRPr/>
          </a:p>
        </p:txBody>
      </p:sp>
    </p:spTree>
    <p:extLst>
      <p:ext uri="{BB962C8B-B14F-4D97-AF65-F5344CB8AC3E}">
        <p14:creationId xmlns:p14="http://schemas.microsoft.com/office/powerpoint/2010/main" xmlns="" val="21961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a:p>
        </p:txBody>
      </p:sp>
      <p:sp>
        <p:nvSpPr>
          <p:cNvPr id="3" name="Дата 2"/>
          <p:cNvSpPr>
            <a:spLocks noGrp="1"/>
          </p:cNvSpPr>
          <p:nvPr>
            <p:ph type="dt" idx="1"/>
          </p:nvPr>
        </p:nvSpPr>
        <p:spPr>
          <a:xfrm>
            <a:off x="5273003" y="0"/>
            <a:ext cx="4033943" cy="351155"/>
          </a:xfrm>
          <a:prstGeom prst="rect">
            <a:avLst/>
          </a:prstGeom>
        </p:spPr>
        <p:txBody>
          <a:bodyPr vert="horz" lIns="93324" tIns="46662" rIns="93324" bIns="46662" rtlCol="0"/>
          <a:lstStyle>
            <a:lvl1pPr algn="r">
              <a:defRPr sz="1200"/>
            </a:lvl1pPr>
          </a:lstStyle>
          <a:p>
            <a:fld id="{3ABD2D7A-D230-4F91-BD59-0A39C2703BA8}" type="datetimeFigureOut">
              <a:rPr lang="ru-RU"/>
              <a:pPr/>
              <a:t>15.12.2019</a:t>
            </a:fld>
            <a:endParaRPr/>
          </a:p>
        </p:txBody>
      </p:sp>
      <p:sp>
        <p:nvSpPr>
          <p:cNvPr id="4" name="Образ слайда 3"/>
          <p:cNvSpPr>
            <a:spLocks noGrp="1" noRot="1" noChangeAspect="1"/>
          </p:cNvSpPr>
          <p:nvPr>
            <p:ph type="sldImg" idx="2"/>
          </p:nvPr>
        </p:nvSpPr>
        <p:spPr>
          <a:xfrm>
            <a:off x="2314575" y="527050"/>
            <a:ext cx="4679950" cy="2633663"/>
          </a:xfrm>
          <a:prstGeom prst="rect">
            <a:avLst/>
          </a:prstGeom>
          <a:noFill/>
          <a:ln w="12700">
            <a:solidFill>
              <a:prstClr val="black"/>
            </a:solidFill>
          </a:ln>
        </p:spPr>
        <p:txBody>
          <a:bodyPr vert="horz" lIns="93324" tIns="46662" rIns="93324" bIns="46662" rtlCol="0" anchor="ctr"/>
          <a:lstStyle/>
          <a:p>
            <a:endParaRPr/>
          </a:p>
        </p:txBody>
      </p:sp>
      <p:sp>
        <p:nvSpPr>
          <p:cNvPr id="5" name="Заметки 4"/>
          <p:cNvSpPr>
            <a:spLocks noGrp="1"/>
          </p:cNvSpPr>
          <p:nvPr>
            <p:ph type="body" sz="quarter" idx="3"/>
          </p:nvPr>
        </p:nvSpPr>
        <p:spPr>
          <a:xfrm>
            <a:off x="930910" y="3335972"/>
            <a:ext cx="7447280" cy="3160395"/>
          </a:xfrm>
          <a:prstGeom prst="rect">
            <a:avLst/>
          </a:prstGeom>
        </p:spPr>
        <p:txBody>
          <a:bodyPr vert="horz" lIns="93324" tIns="46662" rIns="93324" bIns="46662" rtlCol="0"/>
          <a:lstStyle/>
          <a:p>
            <a:pPr lvl="0"/>
            <a:r>
              <a:rPr/>
              <a:t>Образец текста</a:t>
            </a:r>
          </a:p>
          <a:p>
            <a:pPr lvl="1"/>
            <a:r>
              <a:rPr/>
              <a:t>Второй уровень</a:t>
            </a:r>
          </a:p>
          <a:p>
            <a:pPr lvl="2"/>
            <a:r>
              <a:rPr/>
              <a:t>Третий уровень</a:t>
            </a:r>
          </a:p>
          <a:p>
            <a:pPr lvl="3"/>
            <a:r>
              <a:rPr/>
              <a:t>Четвертый уровень</a:t>
            </a:r>
          </a:p>
          <a:p>
            <a:pPr lvl="4"/>
            <a:r>
              <a:rPr/>
              <a:t>Пятый уровень</a:t>
            </a:r>
          </a:p>
        </p:txBody>
      </p:sp>
      <p:sp>
        <p:nvSpPr>
          <p:cNvPr id="6" name="Нижний колонтитул 5"/>
          <p:cNvSpPr>
            <a:spLocks noGrp="1"/>
          </p:cNvSpPr>
          <p:nvPr>
            <p:ph type="ftr" sz="quarter" idx="4"/>
          </p:nvPr>
        </p:nvSpPr>
        <p:spPr>
          <a:xfrm>
            <a:off x="0" y="6670726"/>
            <a:ext cx="4033943" cy="351155"/>
          </a:xfrm>
          <a:prstGeom prst="rect">
            <a:avLst/>
          </a:prstGeom>
        </p:spPr>
        <p:txBody>
          <a:bodyPr vert="horz" lIns="93324" tIns="46662" rIns="93324" bIns="46662" rtlCol="0" anchor="b"/>
          <a:lstStyle>
            <a:lvl1pPr algn="l">
              <a:defRPr sz="1200"/>
            </a:lvl1pPr>
          </a:lstStyle>
          <a:p>
            <a:endParaRPr/>
          </a:p>
        </p:txBody>
      </p:sp>
      <p:sp>
        <p:nvSpPr>
          <p:cNvPr id="7" name="Номер слайда 6"/>
          <p:cNvSpPr>
            <a:spLocks noGrp="1"/>
          </p:cNvSpPr>
          <p:nvPr>
            <p:ph type="sldNum" sz="quarter" idx="5"/>
          </p:nvPr>
        </p:nvSpPr>
        <p:spPr>
          <a:xfrm>
            <a:off x="5273003" y="6670726"/>
            <a:ext cx="4033943" cy="351155"/>
          </a:xfrm>
          <a:prstGeom prst="rect">
            <a:avLst/>
          </a:prstGeom>
        </p:spPr>
        <p:txBody>
          <a:bodyPr vert="horz" lIns="93324" tIns="46662" rIns="93324" bIns="46662"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a:t>
            </a:fld>
            <a:endParaRPr lang="en-US" sz="1200" b="0" i="0">
              <a:latin typeface="Cambria"/>
              <a:ea typeface="+mn-ea"/>
              <a:cs typeface="+mn-cs"/>
            </a:endParaRPr>
          </a:p>
        </p:txBody>
      </p:sp>
    </p:spTree>
    <p:extLst>
      <p:ext uri="{BB962C8B-B14F-4D97-AF65-F5344CB8AC3E}">
        <p14:creationId xmlns:p14="http://schemas.microsoft.com/office/powerpoint/2010/main" xmlns="" val="9275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xmlns="" val="424879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xmlns="" val="110819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110819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xmlns="" val="424879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2855478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69603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69603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19</a:t>
            </a:fld>
            <a:endParaRPr lang="en-US" sz="1200" b="0" i="0">
              <a:latin typeface="Cambria"/>
              <a:ea typeface="+mn-ea"/>
              <a:cs typeface="+mn-cs"/>
            </a:endParaRPr>
          </a:p>
        </p:txBody>
      </p:sp>
    </p:spTree>
    <p:extLst>
      <p:ext uri="{BB962C8B-B14F-4D97-AF65-F5344CB8AC3E}">
        <p14:creationId xmlns:p14="http://schemas.microsoft.com/office/powerpoint/2010/main" xmlns="" val="1437497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xmlns="" val="69603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xmlns="" val="393921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xmlns="" val="41922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3939218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xmlns="" val="943848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xmlns="" val="539366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365223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xmlns="" val="297758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345072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2838920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424879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 val="288123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xmlns="" val="398089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xmlns="" val="193731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2414" y="1600201"/>
            <a:ext cx="9144000" cy="2971799"/>
          </a:xfrm>
        </p:spPr>
        <p:txBody>
          <a:bodyPr anchor="b">
            <a:normAutofit/>
          </a:bodyPr>
          <a:lstStyle>
            <a:lvl1pPr>
              <a:lnSpc>
                <a:spcPct val="85000"/>
              </a:lnSpc>
              <a:defRPr sz="6600">
                <a:solidFill>
                  <a:schemeClr val="tx1"/>
                </a:solidFill>
              </a:defRPr>
            </a:lvl1pPr>
          </a:lstStyle>
          <a:p>
            <a:r>
              <a:rPr lang="ru-RU" noProof="0" smtClean="0"/>
              <a:t>Образец заголовка</a:t>
            </a:r>
            <a:endParaRPr lang="ru-RU" noProof="0" dirty="0"/>
          </a:p>
        </p:txBody>
      </p:sp>
      <p:sp>
        <p:nvSpPr>
          <p:cNvPr id="3" name="Подзаголовок 2"/>
          <p:cNvSpPr>
            <a:spLocks noGrp="1"/>
          </p:cNvSpPr>
          <p:nvPr>
            <p:ph type="subTitle" idx="1"/>
          </p:nvPr>
        </p:nvSpPr>
        <p:spPr>
          <a:xfrm>
            <a:off x="1522412" y="4724400"/>
            <a:ext cx="9144001" cy="990600"/>
          </a:xfrm>
        </p:spPr>
        <p:txBody>
          <a:bodyPr>
            <a:normAutofit/>
          </a:bodyPr>
          <a:lstStyle>
            <a:lvl1pPr marL="0" indent="0" algn="l">
              <a:spcBef>
                <a:spcPts val="0"/>
              </a:spcBef>
              <a:buNone/>
              <a:defRPr sz="24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noProof="0" smtClean="0"/>
              <a:t>Образец подзаголовка</a:t>
            </a:r>
            <a:endParaRPr lang="ru-RU" noProof="0" dirty="0"/>
          </a:p>
        </p:txBody>
      </p:sp>
      <p:sp>
        <p:nvSpPr>
          <p:cNvPr id="4" name="Дата 3"/>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949990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Два равных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0"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6153785"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1"/>
          </p:nvPr>
        </p:nvSpPr>
        <p:spPr/>
        <p:txBody>
          <a:bodyPr/>
          <a:lstStyle/>
          <a:p>
            <a:fld id="{03F41C87-7AD9-4845-A077-840E4A0F3F06}" type="datetimeFigureOut">
              <a:rPr lang="ru-RU" noProof="0" smtClean="0"/>
              <a:pPr/>
              <a:t>15.12.2019</a:t>
            </a:fld>
            <a:endParaRPr lang="ru-RU" noProof="0" dirty="0"/>
          </a:p>
        </p:txBody>
      </p:sp>
      <p:sp>
        <p:nvSpPr>
          <p:cNvPr id="8" name="Нижний колонтитул 7"/>
          <p:cNvSpPr>
            <a:spLocks noGrp="1"/>
          </p:cNvSpPr>
          <p:nvPr>
            <p:ph type="ftr" sz="quarter" idx="12"/>
          </p:nvPr>
        </p:nvSpPr>
        <p:spPr/>
        <p:txBody>
          <a:bodyPr/>
          <a:lstStyle/>
          <a:p>
            <a:endParaRPr lang="ru-RU" noProof="0" dirty="0"/>
          </a:p>
        </p:txBody>
      </p:sp>
      <p:sp>
        <p:nvSpPr>
          <p:cNvPr id="9" name="Номер слайда 8"/>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67066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Три вертикальных изображения">
    <p:spTree>
      <p:nvGrpSpPr>
        <p:cNvPr id="1" name=""/>
        <p:cNvGrpSpPr/>
        <p:nvPr/>
      </p:nvGrpSpPr>
      <p:grpSpPr>
        <a:xfrm>
          <a:off x="0" y="0"/>
          <a:ext cx="0" cy="0"/>
          <a:chOff x="0" y="0"/>
          <a:chExt cx="0" cy="0"/>
        </a:xfrm>
      </p:grpSpPr>
      <p:sp>
        <p:nvSpPr>
          <p:cNvPr id="8" name="Рисунок 2"/>
          <p:cNvSpPr>
            <a:spLocks noGrp="1"/>
          </p:cNvSpPr>
          <p:nvPr>
            <p:ph type="pic" idx="13"/>
          </p:nvPr>
        </p:nvSpPr>
        <p:spPr>
          <a:xfrm>
            <a:off x="0"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3" name="Рисунок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4"/>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5"/>
          </p:nvPr>
        </p:nvSpPr>
        <p:spPr/>
        <p:txBody>
          <a:bodyPr/>
          <a:lstStyle/>
          <a:p>
            <a:endParaRPr lang="ru-RU" noProof="0" dirty="0"/>
          </a:p>
        </p:txBody>
      </p:sp>
      <p:sp>
        <p:nvSpPr>
          <p:cNvPr id="10" name="Номер слайда 9"/>
          <p:cNvSpPr>
            <a:spLocks noGrp="1"/>
          </p:cNvSpPr>
          <p:nvPr>
            <p:ph type="sldNum" sz="quarter" idx="16"/>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093542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Два ле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63"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4109756"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1"/>
          </p:nvPr>
        </p:nvSpPr>
        <p:spPr/>
        <p:txBody>
          <a:bodyPr/>
          <a:lstStyle/>
          <a:p>
            <a:fld id="{03F41C87-7AD9-4845-A077-840E4A0F3F06}" type="datetimeFigureOut">
              <a:rPr lang="ru-RU" noProof="0" smtClean="0"/>
              <a:pPr/>
              <a:t>15.12.2019</a:t>
            </a:fld>
            <a:endParaRPr lang="ru-RU" noProof="0" dirty="0"/>
          </a:p>
        </p:txBody>
      </p:sp>
      <p:sp>
        <p:nvSpPr>
          <p:cNvPr id="9" name="Нижний колонтитул 8"/>
          <p:cNvSpPr>
            <a:spLocks noGrp="1"/>
          </p:cNvSpPr>
          <p:nvPr>
            <p:ph type="ftr" sz="quarter" idx="12"/>
          </p:nvPr>
        </p:nvSpPr>
        <p:spPr/>
        <p:txBody>
          <a:bodyPr/>
          <a:lstStyle/>
          <a:p>
            <a:endParaRPr lang="ru-RU" noProof="0" dirty="0"/>
          </a:p>
        </p:txBody>
      </p:sp>
      <p:sp>
        <p:nvSpPr>
          <p:cNvPr id="10" name="Номер слайда 9"/>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7141548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Два пра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1"/>
          </p:nvPr>
        </p:nvSpPr>
        <p:spPr/>
        <p:txBody>
          <a:bodyPr/>
          <a:lstStyle/>
          <a:p>
            <a:fld id="{03F41C87-7AD9-4845-A077-840E4A0F3F06}" type="datetimeFigureOut">
              <a:rPr lang="ru-RU" noProof="0" smtClean="0"/>
              <a:pPr/>
              <a:t>15.12.2019</a:t>
            </a:fld>
            <a:endParaRPr lang="ru-RU" noProof="0" dirty="0"/>
          </a:p>
        </p:txBody>
      </p:sp>
      <p:sp>
        <p:nvSpPr>
          <p:cNvPr id="9" name="Нижний колонтитул 8"/>
          <p:cNvSpPr>
            <a:spLocks noGrp="1"/>
          </p:cNvSpPr>
          <p:nvPr>
            <p:ph type="ftr" sz="quarter" idx="12"/>
          </p:nvPr>
        </p:nvSpPr>
        <p:spPr/>
        <p:txBody>
          <a:bodyPr/>
          <a:lstStyle/>
          <a:p>
            <a:endParaRPr lang="ru-RU" noProof="0" dirty="0"/>
          </a:p>
        </p:txBody>
      </p:sp>
      <p:sp>
        <p:nvSpPr>
          <p:cNvPr id="10" name="Номер слайда 9"/>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3768853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Два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13212" y="609600"/>
            <a:ext cx="8075613"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0"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1"/>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2"/>
          </p:nvPr>
        </p:nvSpPr>
        <p:spPr/>
        <p:txBody>
          <a:bodyPr/>
          <a:lstStyle/>
          <a:p>
            <a:endParaRPr lang="ru-RU" noProof="0" dirty="0"/>
          </a:p>
        </p:txBody>
      </p:sp>
      <p:sp>
        <p:nvSpPr>
          <p:cNvPr id="6" name="Номер слайда 5"/>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792116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Два альтернативных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0" y="609600"/>
            <a:ext cx="8075613"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1"/>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2"/>
          </p:nvPr>
        </p:nvSpPr>
        <p:spPr/>
        <p:txBody>
          <a:bodyPr/>
          <a:lstStyle/>
          <a:p>
            <a:endParaRPr lang="ru-RU" noProof="0" dirty="0"/>
          </a:p>
        </p:txBody>
      </p:sp>
      <p:sp>
        <p:nvSpPr>
          <p:cNvPr id="6" name="Номер слайда 5"/>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2182084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Три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1" y="609600"/>
            <a:ext cx="8075611"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8211185"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3"/>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4"/>
          </p:nvPr>
        </p:nvSpPr>
        <p:spPr/>
        <p:txBody>
          <a:bodyPr/>
          <a:lstStyle/>
          <a:p>
            <a:endParaRPr lang="ru-RU" noProof="0" dirty="0"/>
          </a:p>
        </p:txBody>
      </p:sp>
      <p:sp>
        <p:nvSpPr>
          <p:cNvPr id="6" name="Номер слайда 5"/>
          <p:cNvSpPr>
            <a:spLocks noGrp="1"/>
          </p:cNvSpPr>
          <p:nvPr>
            <p:ph type="sldNum" sz="quarter" idx="15"/>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9008427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ри альтернативных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13214" y="609600"/>
            <a:ext cx="8075611"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0"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0"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6"/>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7"/>
          </p:nvPr>
        </p:nvSpPr>
        <p:spPr/>
        <p:txBody>
          <a:bodyPr/>
          <a:lstStyle/>
          <a:p>
            <a:endParaRPr lang="ru-RU" noProof="0" dirty="0"/>
          </a:p>
        </p:txBody>
      </p:sp>
      <p:sp>
        <p:nvSpPr>
          <p:cNvPr id="11" name="Номер слайда 10"/>
          <p:cNvSpPr>
            <a:spLocks noGrp="1"/>
          </p:cNvSpPr>
          <p:nvPr>
            <p:ph type="sldNum" sz="quarter" idx="18"/>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23485590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Пять изображений">
    <p:spTree>
      <p:nvGrpSpPr>
        <p:cNvPr id="1" name=""/>
        <p:cNvGrpSpPr/>
        <p:nvPr/>
      </p:nvGrpSpPr>
      <p:grpSpPr>
        <a:xfrm>
          <a:off x="0" y="0"/>
          <a:ext cx="0" cy="0"/>
          <a:chOff x="0" y="0"/>
          <a:chExt cx="0" cy="0"/>
        </a:xfrm>
      </p:grpSpPr>
      <p:sp>
        <p:nvSpPr>
          <p:cNvPr id="8" name="Рисунок 2"/>
          <p:cNvSpPr>
            <a:spLocks noGrp="1"/>
          </p:cNvSpPr>
          <p:nvPr>
            <p:ph type="pic" idx="13"/>
          </p:nvPr>
        </p:nvSpPr>
        <p:spPr>
          <a:xfrm>
            <a:off x="0"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9" name="Рисунок 2"/>
          <p:cNvSpPr>
            <a:spLocks noGrp="1"/>
          </p:cNvSpPr>
          <p:nvPr>
            <p:ph type="pic" idx="14"/>
          </p:nvPr>
        </p:nvSpPr>
        <p:spPr>
          <a:xfrm>
            <a:off x="0"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3" name="Рисунок 2"/>
          <p:cNvSpPr>
            <a:spLocks noGrp="1"/>
          </p:cNvSpPr>
          <p:nvPr>
            <p:ph type="pic" idx="1"/>
          </p:nvPr>
        </p:nvSpPr>
        <p:spPr>
          <a:xfrm>
            <a:off x="410559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8211185" y="35052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5"/>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6"/>
          </p:nvPr>
        </p:nvSpPr>
        <p:spPr/>
        <p:txBody>
          <a:bodyPr/>
          <a:lstStyle/>
          <a:p>
            <a:endParaRPr lang="ru-RU" noProof="0" dirty="0"/>
          </a:p>
        </p:txBody>
      </p:sp>
      <p:sp>
        <p:nvSpPr>
          <p:cNvPr id="11" name="Номер слайда 10"/>
          <p:cNvSpPr>
            <a:spLocks noGrp="1"/>
          </p:cNvSpPr>
          <p:nvPr>
            <p:ph type="sldNum" sz="quarter" idx="17"/>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9166623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Одно изображение">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64" y="609600"/>
            <a:ext cx="12188952"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1"/>
          </p:nvPr>
        </p:nvSpPr>
        <p:spPr/>
        <p:txBody>
          <a:bodyPr/>
          <a:lstStyle/>
          <a:p>
            <a:endParaRPr lang="ru-RU" noProof="0" dirty="0"/>
          </a:p>
        </p:txBody>
      </p:sp>
      <p:sp>
        <p:nvSpPr>
          <p:cNvPr id="5" name="Номер слайда 4"/>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735785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Вертикальное изображение титульного слайд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609600"/>
            <a:ext cx="7008813" cy="5638800"/>
          </a:xfrm>
          <a:solidFill>
            <a:schemeClr val="bg1">
              <a:lumMod val="85000"/>
              <a:lumOff val="15000"/>
            </a:schemeClr>
          </a:solidFill>
        </p:spPr>
        <p:txBody>
          <a:bodyPr>
            <a:normAutofit/>
          </a:bodyPr>
          <a:lstStyle>
            <a:lvl1pPr marL="0" indent="0" algn="ctr">
              <a:buNone/>
              <a:defRPr sz="2800"/>
            </a:lvl1pPr>
          </a:lstStyle>
          <a:p>
            <a:r>
              <a:rPr lang="ru-RU" noProof="0" smtClean="0"/>
              <a:t>Вставка рисунка</a:t>
            </a:r>
            <a:endParaRPr lang="ru-RU" noProof="0" dirty="0"/>
          </a:p>
        </p:txBody>
      </p:sp>
      <p:sp>
        <p:nvSpPr>
          <p:cNvPr id="2" name="Заголовок 1"/>
          <p:cNvSpPr>
            <a:spLocks noGrp="1"/>
          </p:cNvSpPr>
          <p:nvPr>
            <p:ph type="ctrTitle" hasCustomPrompt="1"/>
          </p:nvPr>
        </p:nvSpPr>
        <p:spPr>
          <a:xfrm>
            <a:off x="7237411" y="1600200"/>
            <a:ext cx="4343402" cy="3733800"/>
          </a:xfrm>
        </p:spPr>
        <p:txBody>
          <a:bodyPr anchor="t">
            <a:normAutofit/>
          </a:bodyPr>
          <a:lstStyle>
            <a:lvl1pPr>
              <a:lnSpc>
                <a:spcPct val="85000"/>
              </a:lnSpc>
              <a:defRPr sz="6600">
                <a:solidFill>
                  <a:schemeClr val="tx1"/>
                </a:solidFill>
              </a:defRPr>
            </a:lvl1pPr>
          </a:lstStyle>
          <a:p>
            <a:r>
              <a:rPr lang="ru-RU" noProof="0" dirty="0" smtClean="0"/>
              <a:t>Щелкните, чтобы ввести имя</a:t>
            </a:r>
            <a:endParaRPr lang="ru-RU" noProof="0" dirty="0"/>
          </a:p>
        </p:txBody>
      </p:sp>
      <p:sp>
        <p:nvSpPr>
          <p:cNvPr id="3" name="Подзаголовок 2"/>
          <p:cNvSpPr>
            <a:spLocks noGrp="1"/>
          </p:cNvSpPr>
          <p:nvPr>
            <p:ph type="subTitle" idx="1"/>
          </p:nvPr>
        </p:nvSpPr>
        <p:spPr>
          <a:xfrm>
            <a:off x="7237411" y="5562600"/>
            <a:ext cx="4343401" cy="762000"/>
          </a:xfrm>
        </p:spPr>
        <p:txBody>
          <a:bodyPr anchor="b">
            <a:normAutofit/>
          </a:bodyPr>
          <a:lstStyle>
            <a:lvl1pPr marL="0" indent="0" algn="l">
              <a:lnSpc>
                <a:spcPct val="110000"/>
              </a:lnSpc>
              <a:spcBef>
                <a:spcPts val="0"/>
              </a:spcBef>
              <a:buNone/>
              <a:defRPr sz="18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noProof="0" smtClean="0"/>
              <a:t>Образец подзаголовка</a:t>
            </a:r>
            <a:endParaRPr lang="ru-RU" noProof="0" dirty="0"/>
          </a:p>
        </p:txBody>
      </p:sp>
      <p:sp>
        <p:nvSpPr>
          <p:cNvPr id="11" name="Текст 10"/>
          <p:cNvSpPr>
            <a:spLocks noGrp="1"/>
          </p:cNvSpPr>
          <p:nvPr>
            <p:ph type="body" sz="quarter" idx="11" hasCustomPrompt="1"/>
          </p:nvPr>
        </p:nvSpPr>
        <p:spPr>
          <a:xfrm>
            <a:off x="7237411" y="533400"/>
            <a:ext cx="4343402" cy="838200"/>
          </a:xfrm>
        </p:spPr>
        <p:txBody>
          <a:bodyPr anchor="ctr">
            <a:noAutofit/>
          </a:bodyPr>
          <a:lstStyle>
            <a:lvl1pPr marL="0" indent="0" algn="l">
              <a:lnSpc>
                <a:spcPct val="85000"/>
              </a:lnSpc>
              <a:spcBef>
                <a:spcPts val="0"/>
              </a:spcBef>
              <a:buNone/>
              <a:defRPr sz="4800" b="0" baseline="0">
                <a:solidFill>
                  <a:schemeClr val="accent2"/>
                </a:solidFill>
              </a:defRPr>
            </a:lvl1pPr>
            <a:lvl2pPr marL="0" indent="0" algn="r">
              <a:buNone/>
              <a:defRPr sz="5400" b="0" baseline="0">
                <a:solidFill>
                  <a:schemeClr val="bg1"/>
                </a:solidFill>
              </a:defRPr>
            </a:lvl2pPr>
            <a:lvl3pPr marL="0" indent="0" algn="r">
              <a:buNone/>
              <a:defRPr sz="5400" b="0" baseline="0">
                <a:solidFill>
                  <a:schemeClr val="bg1"/>
                </a:solidFill>
              </a:defRPr>
            </a:lvl3pPr>
            <a:lvl4pPr marL="0" indent="0" algn="r">
              <a:buNone/>
              <a:defRPr sz="5400" b="0" baseline="0">
                <a:solidFill>
                  <a:schemeClr val="bg1"/>
                </a:solidFill>
              </a:defRPr>
            </a:lvl4pPr>
            <a:lvl5pPr marL="0" indent="0" algn="r">
              <a:buNone/>
              <a:defRPr sz="5400" b="0" baseline="0">
                <a:solidFill>
                  <a:schemeClr val="bg1"/>
                </a:solidFill>
              </a:defRPr>
            </a:lvl5pPr>
          </a:lstStyle>
          <a:p>
            <a:pPr lvl="0"/>
            <a:r>
              <a:rPr lang="ru-RU" noProof="0" dirty="0" smtClean="0"/>
              <a:t>Год</a:t>
            </a:r>
            <a:endParaRPr lang="ru-RU" noProof="0" dirty="0"/>
          </a:p>
        </p:txBody>
      </p:sp>
      <p:sp>
        <p:nvSpPr>
          <p:cNvPr id="4" name="Дата 3"/>
          <p:cNvSpPr>
            <a:spLocks noGrp="1"/>
          </p:cNvSpPr>
          <p:nvPr>
            <p:ph type="dt" sz="half" idx="12"/>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3"/>
          </p:nvPr>
        </p:nvSpPr>
        <p:spPr/>
        <p:txBody>
          <a:bodyPr/>
          <a:lstStyle/>
          <a:p>
            <a:endParaRPr lang="ru-RU" noProof="0" dirty="0"/>
          </a:p>
        </p:txBody>
      </p:sp>
      <p:sp>
        <p:nvSpPr>
          <p:cNvPr id="6" name="Номер слайда 5"/>
          <p:cNvSpPr>
            <a:spLocks noGrp="1"/>
          </p:cNvSpPr>
          <p:nvPr>
            <p:ph type="sldNum" sz="quarter" idx="14"/>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2872671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Объект 2"/>
          <p:cNvSpPr>
            <a:spLocks noGrp="1"/>
          </p:cNvSpPr>
          <p:nvPr>
            <p:ph idx="1"/>
          </p:nvPr>
        </p:nvSpPr>
        <p:spPr/>
        <p:txBody>
          <a:bodyPr/>
          <a:lstStyle>
            <a:lvl5pPr>
              <a:defRPr/>
            </a:lvl5pPr>
            <a:lvl6pPr>
              <a:defRPr/>
            </a:lvl6pPr>
            <a:lvl7pPr>
              <a:defRPr/>
            </a:lvl7pPr>
            <a:lvl8pPr>
              <a:defRPr/>
            </a:lvl8pPr>
            <a:lvl9pPr>
              <a:defRPr/>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2738254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2514600"/>
            <a:ext cx="9144000" cy="2895600"/>
          </a:xfrm>
        </p:spPr>
        <p:txBody>
          <a:bodyPr anchor="b">
            <a:normAutofit/>
          </a:bodyPr>
          <a:lstStyle>
            <a:lvl1pPr algn="l">
              <a:defRPr sz="4800" b="0" cap="none" baseline="0"/>
            </a:lvl1pPr>
          </a:lstStyle>
          <a:p>
            <a:r>
              <a:rPr lang="ru-RU" noProof="0" smtClean="0"/>
              <a:t>Образец заголовка</a:t>
            </a:r>
            <a:endParaRPr lang="ru-RU" noProof="0" dirty="0"/>
          </a:p>
        </p:txBody>
      </p:sp>
      <p:sp>
        <p:nvSpPr>
          <p:cNvPr id="3" name="Текст 2"/>
          <p:cNvSpPr>
            <a:spLocks noGrp="1"/>
          </p:cNvSpPr>
          <p:nvPr>
            <p:ph type="body" idx="1"/>
          </p:nvPr>
        </p:nvSpPr>
        <p:spPr>
          <a:xfrm>
            <a:off x="1522413" y="1257300"/>
            <a:ext cx="9144000" cy="1143000"/>
          </a:xfrm>
        </p:spPr>
        <p:txBody>
          <a:bodyPr anchor="t">
            <a:normAutofit/>
          </a:bodyPr>
          <a:lstStyle>
            <a:lvl1pPr marL="0" indent="0">
              <a:lnSpc>
                <a:spcPct val="85000"/>
              </a:lnSpc>
              <a:spcBef>
                <a:spcPts val="0"/>
              </a:spcBef>
              <a:buNone/>
              <a:defRPr sz="2400" cap="none"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noProof="0" smtClean="0"/>
              <a:t>Образец текста</a:t>
            </a:r>
          </a:p>
        </p:txBody>
      </p:sp>
      <p:sp>
        <p:nvSpPr>
          <p:cNvPr id="4" name="Дата 3"/>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761813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3" y="381000"/>
            <a:ext cx="9144002" cy="1219200"/>
          </a:xfrm>
        </p:spPr>
        <p:txBody>
          <a:bodyPr/>
          <a:lstStyle/>
          <a:p>
            <a:r>
              <a:rPr lang="ru-RU" noProof="0" smtClean="0"/>
              <a:t>Образец заголовка</a:t>
            </a:r>
            <a:endParaRPr lang="ru-RU" noProof="0" dirty="0"/>
          </a:p>
        </p:txBody>
      </p:sp>
      <p:sp>
        <p:nvSpPr>
          <p:cNvPr id="3" name="Объект 2"/>
          <p:cNvSpPr>
            <a:spLocks noGrp="1"/>
          </p:cNvSpPr>
          <p:nvPr>
            <p:ph sz="half" idx="1"/>
          </p:nvPr>
        </p:nvSpPr>
        <p:spPr>
          <a:xfrm>
            <a:off x="1522412" y="1828800"/>
            <a:ext cx="4419599" cy="4419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Объект 3"/>
          <p:cNvSpPr>
            <a:spLocks noGrp="1"/>
          </p:cNvSpPr>
          <p:nvPr>
            <p:ph sz="half" idx="2"/>
          </p:nvPr>
        </p:nvSpPr>
        <p:spPr>
          <a:xfrm>
            <a:off x="6246814" y="1828800"/>
            <a:ext cx="4419600" cy="4419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5" name="Дата 4"/>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28253407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3" y="381000"/>
            <a:ext cx="9144002" cy="1219200"/>
          </a:xfrm>
        </p:spPr>
        <p:txBody>
          <a:bodyPr/>
          <a:lstStyle>
            <a:lvl1pPr>
              <a:defRPr/>
            </a:lvl1pPr>
          </a:lstStyle>
          <a:p>
            <a:r>
              <a:rPr lang="ru-RU" noProof="0" smtClean="0"/>
              <a:t>Образец заголовка</a:t>
            </a:r>
            <a:endParaRPr lang="ru-RU" noProof="0" dirty="0"/>
          </a:p>
        </p:txBody>
      </p:sp>
      <p:sp>
        <p:nvSpPr>
          <p:cNvPr id="3" name="Текст 2"/>
          <p:cNvSpPr>
            <a:spLocks noGrp="1"/>
          </p:cNvSpPr>
          <p:nvPr>
            <p:ph type="body" idx="1"/>
          </p:nvPr>
        </p:nvSpPr>
        <p:spPr>
          <a:xfrm>
            <a:off x="1522412" y="1828800"/>
            <a:ext cx="4416552" cy="838200"/>
          </a:xfrm>
        </p:spPr>
        <p:txBody>
          <a:bodyPr anchor="ctr">
            <a:noAutofit/>
          </a:bodyPr>
          <a:lstStyle>
            <a:lvl1pPr marL="0" indent="0">
              <a:lnSpc>
                <a:spcPct val="85000"/>
              </a:lnSpc>
              <a:spcBef>
                <a:spcPts val="0"/>
              </a:spcBef>
              <a:buNone/>
              <a:defRPr sz="2400" b="0"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1522412" y="2743200"/>
            <a:ext cx="4416552" cy="3505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5" name="Текст 4"/>
          <p:cNvSpPr>
            <a:spLocks noGrp="1"/>
          </p:cNvSpPr>
          <p:nvPr>
            <p:ph type="body" sz="quarter" idx="3"/>
          </p:nvPr>
        </p:nvSpPr>
        <p:spPr>
          <a:xfrm>
            <a:off x="6249862" y="1828800"/>
            <a:ext cx="4416552" cy="838200"/>
          </a:xfrm>
        </p:spPr>
        <p:txBody>
          <a:bodyPr anchor="ctr">
            <a:noAutofit/>
          </a:bodyPr>
          <a:lstStyle>
            <a:lvl1pPr marL="0" indent="0">
              <a:lnSpc>
                <a:spcPct val="85000"/>
              </a:lnSpc>
              <a:spcBef>
                <a:spcPts val="0"/>
              </a:spcBef>
              <a:buNone/>
              <a:defRPr sz="2400" b="0" cap="none"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6249862" y="2743200"/>
            <a:ext cx="4416552" cy="35052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7" name="Дата 6"/>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8" name="Нижний колонтитул 7"/>
          <p:cNvSpPr>
            <a:spLocks noGrp="1"/>
          </p:cNvSpPr>
          <p:nvPr>
            <p:ph type="ftr" sz="quarter" idx="11"/>
          </p:nvPr>
        </p:nvSpPr>
        <p:spPr/>
        <p:txBody>
          <a:bodyPr/>
          <a:lstStyle/>
          <a:p>
            <a:endParaRPr lang="ru-RU" noProof="0" dirty="0"/>
          </a:p>
        </p:txBody>
      </p:sp>
      <p:sp>
        <p:nvSpPr>
          <p:cNvPr id="9" name="Номер слайда 8"/>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42084195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Дата 2"/>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1"/>
          </p:nvPr>
        </p:nvSpPr>
        <p:spPr/>
        <p:txBody>
          <a:bodyPr/>
          <a:lstStyle/>
          <a:p>
            <a:endParaRPr lang="ru-RU" noProof="0" dirty="0"/>
          </a:p>
        </p:txBody>
      </p:sp>
      <p:sp>
        <p:nvSpPr>
          <p:cNvPr id="5" name="Номер слайда 4"/>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626631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3" name="Нижний колонтитул 2"/>
          <p:cNvSpPr>
            <a:spLocks noGrp="1"/>
          </p:cNvSpPr>
          <p:nvPr>
            <p:ph type="ftr" sz="quarter" idx="11"/>
          </p:nvPr>
        </p:nvSpPr>
        <p:spPr/>
        <p:txBody>
          <a:bodyPr/>
          <a:lstStyle/>
          <a:p>
            <a:endParaRPr lang="ru-RU" noProof="0" dirty="0"/>
          </a:p>
        </p:txBody>
      </p:sp>
      <p:sp>
        <p:nvSpPr>
          <p:cNvPr id="4" name="Номер слайда 3"/>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607540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51613" y="762000"/>
            <a:ext cx="5029200" cy="2667000"/>
          </a:xfrm>
        </p:spPr>
        <p:txBody>
          <a:bodyPr anchor="b">
            <a:noAutofit/>
          </a:bodyPr>
          <a:lstStyle>
            <a:lvl1pPr algn="l">
              <a:lnSpc>
                <a:spcPct val="85000"/>
              </a:lnSpc>
              <a:defRPr sz="3200" b="0">
                <a:solidFill>
                  <a:schemeClr val="accent2"/>
                </a:solidFill>
              </a:defRPr>
            </a:lvl1pPr>
          </a:lstStyle>
          <a:p>
            <a:r>
              <a:rPr lang="ru-RU" noProof="0" smtClean="0"/>
              <a:t>Образец заголовка</a:t>
            </a:r>
            <a:endParaRPr lang="ru-RU" noProof="0" dirty="0"/>
          </a:p>
        </p:txBody>
      </p:sp>
      <p:sp>
        <p:nvSpPr>
          <p:cNvPr id="3" name="Объект 2"/>
          <p:cNvSpPr>
            <a:spLocks noGrp="1"/>
          </p:cNvSpPr>
          <p:nvPr>
            <p:ph idx="1"/>
          </p:nvPr>
        </p:nvSpPr>
        <p:spPr>
          <a:xfrm>
            <a:off x="574795" y="609600"/>
            <a:ext cx="5473580" cy="5638800"/>
          </a:xfrm>
        </p:spPr>
        <p:txBody>
          <a:bodyPr>
            <a:normAutofit/>
          </a:bodyPr>
          <a:lstStyle>
            <a:lvl1pPr>
              <a:defRPr sz="2400"/>
            </a:lvl1pPr>
            <a:lvl2pPr>
              <a:defRPr sz="2000"/>
            </a:lvl2pPr>
            <a:lvl3pPr>
              <a:defRPr sz="1800"/>
            </a:lvl3pPr>
            <a:lvl4pPr>
              <a:defRPr sz="1600"/>
            </a:lvl4pPr>
            <a:lvl5pPr>
              <a:defRPr sz="1600"/>
            </a:lvl5pPr>
            <a:lvl6pPr>
              <a:defRPr sz="1600" baseline="0"/>
            </a:lvl6pPr>
            <a:lvl7pPr>
              <a:defRPr sz="1600" baseline="0"/>
            </a:lvl7pPr>
            <a:lvl8pPr>
              <a:defRPr sz="1600" baseline="0"/>
            </a:lvl8pPr>
            <a:lvl9pPr>
              <a:defRPr sz="1600" baseline="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Текст 3"/>
          <p:cNvSpPr>
            <a:spLocks noGrp="1"/>
          </p:cNvSpPr>
          <p:nvPr>
            <p:ph type="body" sz="half" idx="2"/>
          </p:nvPr>
        </p:nvSpPr>
        <p:spPr>
          <a:xfrm>
            <a:off x="6551613" y="3581400"/>
            <a:ext cx="5029200" cy="24384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Дата 4"/>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2544981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64" y="609600"/>
            <a:ext cx="6046533"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6551614" y="762000"/>
            <a:ext cx="5029200" cy="26670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6551614" y="3581400"/>
            <a:ext cx="5029200" cy="24384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Дата 4"/>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22491721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4600953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2412" y="609600"/>
            <a:ext cx="1524001" cy="5638800"/>
          </a:xfrm>
        </p:spPr>
        <p:txBody>
          <a:bodyPr vert="eaVert"/>
          <a:lstStyle/>
          <a:p>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a:xfrm>
            <a:off x="1522412" y="609600"/>
            <a:ext cx="7391399" cy="5638800"/>
          </a:xfrm>
        </p:spPr>
        <p:txBody>
          <a:bodyPr vert="eaVert"/>
          <a:lstStyle>
            <a:lvl5pPr>
              <a:defRPr/>
            </a:lvl5pPr>
            <a:lvl6pPr>
              <a:defRPr/>
            </a:lvl6pPr>
            <a:lvl7pPr>
              <a:defRPr/>
            </a:lvl7pPr>
            <a:lvl8pPr>
              <a:defRPr/>
            </a:lvl8pPr>
            <a:lvl9pPr>
              <a:defRPr/>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dirty="0"/>
          </a:p>
        </p:txBody>
      </p:sp>
      <p:sp>
        <p:nvSpPr>
          <p:cNvPr id="4" name="Дата 3"/>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40790354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Левое изображение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0" y="609600"/>
            <a:ext cx="8075612"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5661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5661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6" name="Дата 5"/>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7" name="Нижний колонтитул 6"/>
          <p:cNvSpPr>
            <a:spLocks noGrp="1"/>
          </p:cNvSpPr>
          <p:nvPr>
            <p:ph type="ftr" sz="quarter" idx="11"/>
          </p:nvPr>
        </p:nvSpPr>
        <p:spPr/>
        <p:txBody>
          <a:bodyPr/>
          <a:lstStyle/>
          <a:p>
            <a:endParaRPr lang="ru-RU" noProof="0" dirty="0"/>
          </a:p>
        </p:txBody>
      </p:sp>
      <p:sp>
        <p:nvSpPr>
          <p:cNvPr id="8" name="Номер слайда 7"/>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3325943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Правое изображение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13213" y="609600"/>
            <a:ext cx="8075612"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Дата 4"/>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6" name="Нижний колонтитул 5"/>
          <p:cNvSpPr>
            <a:spLocks noGrp="1"/>
          </p:cNvSpPr>
          <p:nvPr>
            <p:ph type="ftr" sz="quarter" idx="11"/>
          </p:nvPr>
        </p:nvSpPr>
        <p:spPr/>
        <p:txBody>
          <a:bodyPr/>
          <a:lstStyle/>
          <a:p>
            <a:endParaRPr lang="ru-RU" noProof="0" dirty="0"/>
          </a:p>
        </p:txBody>
      </p:sp>
      <p:sp>
        <p:nvSpPr>
          <p:cNvPr id="7" name="Номер слайда 6"/>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38202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Четыре ле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63"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4109756"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6" name="Рисунок 2"/>
          <p:cNvSpPr>
            <a:spLocks noGrp="1"/>
          </p:cNvSpPr>
          <p:nvPr>
            <p:ph type="pic" idx="11"/>
          </p:nvPr>
        </p:nvSpPr>
        <p:spPr>
          <a:xfrm>
            <a:off x="4163"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4109756"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3"/>
          </p:nvPr>
        </p:nvSpPr>
        <p:spPr/>
        <p:txBody>
          <a:bodyPr/>
          <a:lstStyle/>
          <a:p>
            <a:fld id="{03F41C87-7AD9-4845-A077-840E4A0F3F06}" type="datetimeFigureOut">
              <a:rPr lang="ru-RU" noProof="0" smtClean="0"/>
              <a:pPr/>
              <a:t>15.12.2019</a:t>
            </a:fld>
            <a:endParaRPr lang="ru-RU" noProof="0" dirty="0"/>
          </a:p>
        </p:txBody>
      </p:sp>
      <p:sp>
        <p:nvSpPr>
          <p:cNvPr id="9" name="Нижний колонтитул 8"/>
          <p:cNvSpPr>
            <a:spLocks noGrp="1"/>
          </p:cNvSpPr>
          <p:nvPr>
            <p:ph type="ftr" sz="quarter" idx="14"/>
          </p:nvPr>
        </p:nvSpPr>
        <p:spPr/>
        <p:txBody>
          <a:bodyPr/>
          <a:lstStyle/>
          <a:p>
            <a:endParaRPr lang="ru-RU" noProof="0" dirty="0"/>
          </a:p>
        </p:txBody>
      </p:sp>
      <p:sp>
        <p:nvSpPr>
          <p:cNvPr id="10" name="Номер слайда 9"/>
          <p:cNvSpPr>
            <a:spLocks noGrp="1"/>
          </p:cNvSpPr>
          <p:nvPr>
            <p:ph type="sldNum" sz="quarter" idx="15"/>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0716460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Четыре пра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05592"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603550"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603550"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6" name="Рисунок 2"/>
          <p:cNvSpPr>
            <a:spLocks noGrp="1"/>
          </p:cNvSpPr>
          <p:nvPr>
            <p:ph type="pic" idx="11"/>
          </p:nvPr>
        </p:nvSpPr>
        <p:spPr>
          <a:xfrm>
            <a:off x="4105592"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8211185"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3"/>
          </p:nvPr>
        </p:nvSpPr>
        <p:spPr/>
        <p:txBody>
          <a:bodyPr/>
          <a:lstStyle/>
          <a:p>
            <a:fld id="{03F41C87-7AD9-4845-A077-840E4A0F3F06}" type="datetimeFigureOut">
              <a:rPr lang="ru-RU" noProof="0" smtClean="0"/>
              <a:pPr/>
              <a:t>15.12.2019</a:t>
            </a:fld>
            <a:endParaRPr lang="ru-RU" noProof="0" dirty="0"/>
          </a:p>
        </p:txBody>
      </p:sp>
      <p:sp>
        <p:nvSpPr>
          <p:cNvPr id="9" name="Нижний колонтитул 8"/>
          <p:cNvSpPr>
            <a:spLocks noGrp="1"/>
          </p:cNvSpPr>
          <p:nvPr>
            <p:ph type="ftr" sz="quarter" idx="14"/>
          </p:nvPr>
        </p:nvSpPr>
        <p:spPr/>
        <p:txBody>
          <a:bodyPr/>
          <a:lstStyle/>
          <a:p>
            <a:endParaRPr lang="ru-RU" noProof="0" dirty="0"/>
          </a:p>
        </p:txBody>
      </p:sp>
      <p:sp>
        <p:nvSpPr>
          <p:cNvPr id="10" name="Номер слайда 9"/>
          <p:cNvSpPr>
            <a:spLocks noGrp="1"/>
          </p:cNvSpPr>
          <p:nvPr>
            <p:ph type="sldNum" sz="quarter" idx="15"/>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3993763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Шесть изображений">
    <p:spTree>
      <p:nvGrpSpPr>
        <p:cNvPr id="1" name=""/>
        <p:cNvGrpSpPr/>
        <p:nvPr/>
      </p:nvGrpSpPr>
      <p:grpSpPr>
        <a:xfrm>
          <a:off x="0" y="0"/>
          <a:ext cx="0" cy="0"/>
          <a:chOff x="0" y="0"/>
          <a:chExt cx="0" cy="0"/>
        </a:xfrm>
      </p:grpSpPr>
      <p:sp>
        <p:nvSpPr>
          <p:cNvPr id="8" name="Рисунок 2"/>
          <p:cNvSpPr>
            <a:spLocks noGrp="1"/>
          </p:cNvSpPr>
          <p:nvPr>
            <p:ph type="pic" idx="13"/>
          </p:nvPr>
        </p:nvSpPr>
        <p:spPr>
          <a:xfrm>
            <a:off x="0"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9" name="Рисунок 2"/>
          <p:cNvSpPr>
            <a:spLocks noGrp="1"/>
          </p:cNvSpPr>
          <p:nvPr>
            <p:ph type="pic" idx="14"/>
          </p:nvPr>
        </p:nvSpPr>
        <p:spPr>
          <a:xfrm>
            <a:off x="0"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3" name="Рисунок 2"/>
          <p:cNvSpPr>
            <a:spLocks noGrp="1"/>
          </p:cNvSpPr>
          <p:nvPr>
            <p:ph type="pic" idx="1"/>
          </p:nvPr>
        </p:nvSpPr>
        <p:spPr>
          <a:xfrm>
            <a:off x="4105592"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6" name="Рисунок 2"/>
          <p:cNvSpPr>
            <a:spLocks noGrp="1"/>
          </p:cNvSpPr>
          <p:nvPr>
            <p:ph type="pic" idx="11"/>
          </p:nvPr>
        </p:nvSpPr>
        <p:spPr>
          <a:xfrm>
            <a:off x="4105592"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8211185"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5"/>
          </p:nvPr>
        </p:nvSpPr>
        <p:spPr/>
        <p:txBody>
          <a:bodyPr/>
          <a:lstStyle/>
          <a:p>
            <a:fld id="{03F41C87-7AD9-4845-A077-840E4A0F3F06}" type="datetimeFigureOut">
              <a:rPr lang="ru-RU" noProof="0" smtClean="0"/>
              <a:pPr/>
              <a:t>15.12.2019</a:t>
            </a:fld>
            <a:endParaRPr lang="ru-RU" noProof="0" dirty="0"/>
          </a:p>
        </p:txBody>
      </p:sp>
      <p:sp>
        <p:nvSpPr>
          <p:cNvPr id="4" name="Нижний колонтитул 3"/>
          <p:cNvSpPr>
            <a:spLocks noGrp="1"/>
          </p:cNvSpPr>
          <p:nvPr>
            <p:ph type="ftr" sz="quarter" idx="16"/>
          </p:nvPr>
        </p:nvSpPr>
        <p:spPr/>
        <p:txBody>
          <a:bodyPr/>
          <a:lstStyle/>
          <a:p>
            <a:endParaRPr lang="ru-RU" noProof="0" dirty="0"/>
          </a:p>
        </p:txBody>
      </p:sp>
      <p:sp>
        <p:nvSpPr>
          <p:cNvPr id="10" name="Номер слайда 9"/>
          <p:cNvSpPr>
            <a:spLocks noGrp="1"/>
          </p:cNvSpPr>
          <p:nvPr>
            <p:ph type="sldNum" sz="quarter" idx="17"/>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4158735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Левое изображение с цитатой">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1" y="608076"/>
            <a:ext cx="6035040" cy="5641848"/>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4" name="Текст 3"/>
          <p:cNvSpPr>
            <a:spLocks noGrp="1"/>
          </p:cNvSpPr>
          <p:nvPr>
            <p:ph type="body" sz="half" idx="2"/>
          </p:nvPr>
        </p:nvSpPr>
        <p:spPr>
          <a:xfrm>
            <a:off x="6551613" y="1828800"/>
            <a:ext cx="5029200" cy="4038600"/>
          </a:xfrm>
        </p:spPr>
        <p:txBody>
          <a:bodyPr anchor="ctr">
            <a:normAutofit/>
          </a:bodyPr>
          <a:lstStyle>
            <a:lvl1pPr marL="128016" indent="-128016">
              <a:lnSpc>
                <a:spcPct val="110000"/>
              </a:lnSpc>
              <a:spcBef>
                <a:spcPts val="1800"/>
              </a:spcBef>
              <a:buNone/>
              <a:defRPr sz="2800"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6" name="Дата 5"/>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7" name="Нижний колонтитул 6"/>
          <p:cNvSpPr>
            <a:spLocks noGrp="1"/>
          </p:cNvSpPr>
          <p:nvPr>
            <p:ph type="ftr" sz="quarter" idx="11"/>
          </p:nvPr>
        </p:nvSpPr>
        <p:spPr/>
        <p:txBody>
          <a:bodyPr/>
          <a:lstStyle/>
          <a:p>
            <a:endParaRPr lang="ru-RU" noProof="0" dirty="0"/>
          </a:p>
        </p:txBody>
      </p:sp>
      <p:sp>
        <p:nvSpPr>
          <p:cNvPr id="8" name="Номер слайда 7"/>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138773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Правое изображение с цитатой">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6153785"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4" name="Текст 3"/>
          <p:cNvSpPr>
            <a:spLocks noGrp="1"/>
          </p:cNvSpPr>
          <p:nvPr>
            <p:ph type="body" sz="half" idx="2"/>
          </p:nvPr>
        </p:nvSpPr>
        <p:spPr>
          <a:xfrm>
            <a:off x="608013" y="1828800"/>
            <a:ext cx="5029200" cy="4038600"/>
          </a:xfrm>
        </p:spPr>
        <p:txBody>
          <a:bodyPr anchor="ctr">
            <a:normAutofit/>
          </a:bodyPr>
          <a:lstStyle>
            <a:lvl1pPr marL="128016" indent="-128016">
              <a:lnSpc>
                <a:spcPct val="110000"/>
              </a:lnSpc>
              <a:spcBef>
                <a:spcPts val="1800"/>
              </a:spcBef>
              <a:buNone/>
              <a:defRPr sz="2800" i="1">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2" name="Дата 1"/>
          <p:cNvSpPr>
            <a:spLocks noGrp="1"/>
          </p:cNvSpPr>
          <p:nvPr>
            <p:ph type="dt" sz="half" idx="10"/>
          </p:nvPr>
        </p:nvSpPr>
        <p:spPr/>
        <p:txBody>
          <a:body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11"/>
          </p:nvPr>
        </p:nvSpPr>
        <p:spPr/>
        <p:txBody>
          <a:bodyPr/>
          <a:lstStyle/>
          <a:p>
            <a:endParaRPr lang="ru-RU" noProof="0" dirty="0"/>
          </a:p>
        </p:txBody>
      </p:sp>
      <p:sp>
        <p:nvSpPr>
          <p:cNvPr id="6" name="Номер слайда 5"/>
          <p:cNvSpPr>
            <a:spLocks noGrp="1"/>
          </p:cNvSpPr>
          <p:nvPr>
            <p:ph type="sldNum" sz="quarter" idx="12"/>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2620990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2" y="381000"/>
            <a:ext cx="9144002" cy="1219200"/>
          </a:xfrm>
          <a:prstGeom prst="rect">
            <a:avLst/>
          </a:prstGeom>
        </p:spPr>
        <p:txBody>
          <a:bodyPr vert="horz" lIns="91440" tIns="45720" rIns="91440" bIns="45720" rtlCol="0" anchor="b">
            <a:normAutofit/>
          </a:bodyPr>
          <a:lstStyle/>
          <a:p>
            <a:r>
              <a:rPr lang="ru-RU" noProof="0" dirty="0" smtClean="0"/>
              <a:t>Образец заголовка</a:t>
            </a:r>
            <a:endParaRPr lang="ru-RU" noProof="0" dirty="0"/>
          </a:p>
        </p:txBody>
      </p:sp>
      <p:sp>
        <p:nvSpPr>
          <p:cNvPr id="3" name="Текст 2"/>
          <p:cNvSpPr>
            <a:spLocks noGrp="1"/>
          </p:cNvSpPr>
          <p:nvPr>
            <p:ph type="body" idx="1"/>
          </p:nvPr>
        </p:nvSpPr>
        <p:spPr>
          <a:xfrm>
            <a:off x="1522412" y="1828800"/>
            <a:ext cx="9144002" cy="4419600"/>
          </a:xfrm>
          <a:prstGeom prst="rect">
            <a:avLst/>
          </a:prstGeom>
        </p:spPr>
        <p:txBody>
          <a:bodyPr vert="horz" lIns="91440" tIns="45720" rIns="91440" bIns="45720" rtlCol="0">
            <a:norm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
        <p:nvSpPr>
          <p:cNvPr id="4" name="Дата 3"/>
          <p:cNvSpPr>
            <a:spLocks noGrp="1"/>
          </p:cNvSpPr>
          <p:nvPr>
            <p:ph type="dt" sz="half" idx="2"/>
          </p:nvPr>
        </p:nvSpPr>
        <p:spPr>
          <a:xfrm>
            <a:off x="7770812" y="6400800"/>
            <a:ext cx="154865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ru-RU" noProof="0" smtClean="0"/>
              <a:pPr/>
              <a:t>15.12.2019</a:t>
            </a:fld>
            <a:endParaRPr lang="ru-RU" noProof="0" dirty="0"/>
          </a:p>
        </p:txBody>
      </p:sp>
      <p:sp>
        <p:nvSpPr>
          <p:cNvPr id="5" name="Нижний колонтитул 4"/>
          <p:cNvSpPr>
            <a:spLocks noGrp="1"/>
          </p:cNvSpPr>
          <p:nvPr>
            <p:ph type="ftr" sz="quarter" idx="3"/>
          </p:nvPr>
        </p:nvSpPr>
        <p:spPr>
          <a:xfrm>
            <a:off x="1522412" y="6400800"/>
            <a:ext cx="5954834"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noProof="0" dirty="0"/>
          </a:p>
        </p:txBody>
      </p:sp>
      <p:sp>
        <p:nvSpPr>
          <p:cNvPr id="6" name="Номер слайда 5"/>
          <p:cNvSpPr>
            <a:spLocks noGrp="1"/>
          </p:cNvSpPr>
          <p:nvPr>
            <p:ph type="sldNum" sz="quarter" idx="4"/>
          </p:nvPr>
        </p:nvSpPr>
        <p:spPr>
          <a:xfrm>
            <a:off x="9599612" y="6400800"/>
            <a:ext cx="1066802"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403059996"/>
      </p:ext>
    </p:extLst>
  </p:cSld>
  <p:clrMap bg1="dk1" tx1="lt1" bg2="dk2" tx2="lt2" accent1="accent1" accent2="accent2" accent3="accent3" accent4="accent4" accent5="accent5" accent6="accent6" hlink="hlink" folHlink="folHlink"/>
  <p:sldLayoutIdLst>
    <p:sldLayoutId id="2147483649" r:id="rId1"/>
    <p:sldLayoutId id="2147483661" r:id="rId2"/>
    <p:sldLayoutId id="2147483668" r:id="rId3"/>
    <p:sldLayoutId id="2147483669" r:id="rId4"/>
    <p:sldLayoutId id="2147483670" r:id="rId5"/>
    <p:sldLayoutId id="2147483663" r:id="rId6"/>
    <p:sldLayoutId id="2147483667" r:id="rId7"/>
    <p:sldLayoutId id="2147483671" r:id="rId8"/>
    <p:sldLayoutId id="2147483672" r:id="rId9"/>
    <p:sldLayoutId id="2147483673" r:id="rId10"/>
    <p:sldLayoutId id="2147483674" r:id="rId11"/>
    <p:sldLayoutId id="2147483675" r:id="rId12"/>
    <p:sldLayoutId id="2147483676" r:id="rId13"/>
    <p:sldLayoutId id="2147483665" r:id="rId14"/>
    <p:sldLayoutId id="2147483677" r:id="rId15"/>
    <p:sldLayoutId id="2147483664" r:id="rId16"/>
    <p:sldLayoutId id="2147483678" r:id="rId17"/>
    <p:sldLayoutId id="2147483679" r:id="rId18"/>
    <p:sldLayoutId id="2147483662" r:id="rId19"/>
    <p:sldLayoutId id="2147483650"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475488" indent="-228600" algn="l" defTabSz="914400" rtl="0" eaLnBrk="1" latinLnBrk="0" hangingPunct="1">
        <a:lnSpc>
          <a:spcPct val="90000"/>
        </a:lnSpc>
        <a:spcBef>
          <a:spcPts val="600"/>
        </a:spcBef>
        <a:buFont typeface="Arial" pitchFamily="34" charset="0"/>
        <a:buChar char="–"/>
        <a:defRPr sz="2000" kern="1200">
          <a:solidFill>
            <a:schemeClr val="tx1"/>
          </a:solidFill>
          <a:latin typeface="+mn-lt"/>
          <a:ea typeface="+mn-ea"/>
          <a:cs typeface="+mn-cs"/>
        </a:defRPr>
      </a:lvl2pPr>
      <a:lvl3pPr marL="704088"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950976"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179576"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26464"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6pPr>
      <a:lvl7pPr marL="1655064"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01952"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8pPr>
      <a:lvl9pPr marL="213055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2998068" y="2285992"/>
            <a:ext cx="6264696" cy="1500198"/>
          </a:xfrm>
        </p:spPr>
        <p:txBody>
          <a:bodyPr>
            <a:normAutofit fontScale="90000"/>
          </a:bodyPr>
          <a:lstStyle/>
          <a:p>
            <a:pPr algn="ctr">
              <a:spcBef>
                <a:spcPts val="0"/>
              </a:spcBef>
            </a:pPr>
            <a:r>
              <a:rPr lang="ru-RU" sz="2400" dirty="0" smtClean="0"/>
              <a:t>Дети дошкольного возраста</a:t>
            </a:r>
            <a:br>
              <a:rPr lang="ru-RU" sz="2400" dirty="0" smtClean="0"/>
            </a:br>
            <a:r>
              <a:rPr lang="ru-RU" sz="2400" dirty="0" smtClean="0"/>
              <a:t> 6 - 7 лет</a:t>
            </a:r>
            <a:br>
              <a:rPr lang="ru-RU" sz="2400" dirty="0" smtClean="0"/>
            </a:br>
            <a:r>
              <a:rPr lang="ru-RU" sz="2400" dirty="0" smtClean="0"/>
              <a:t>Образовательное событие </a:t>
            </a:r>
            <a:br>
              <a:rPr lang="ru-RU" sz="2400" dirty="0" smtClean="0"/>
            </a:br>
            <a:r>
              <a:rPr lang="ru-RU" sz="2400" dirty="0" smtClean="0"/>
              <a:t>«В мире взрослых людей. Неделя вежливости».</a:t>
            </a:r>
            <a:r>
              <a:rPr lang="ru-RU" sz="2400" dirty="0">
                <a:latin typeface="Cambria"/>
              </a:rPr>
              <a:t/>
            </a:r>
            <a:br>
              <a:rPr lang="ru-RU" sz="2400" dirty="0">
                <a:latin typeface="Cambria"/>
              </a:rPr>
            </a:br>
            <a:endParaRPr lang="ru-RU" sz="2400" b="0" i="0" dirty="0">
              <a:solidFill>
                <a:schemeClr val="tx1"/>
              </a:solidFill>
              <a:latin typeface="Cambria"/>
              <a:ea typeface="+mj-ea"/>
              <a:cs typeface="+mj-cs"/>
            </a:endParaRPr>
          </a:p>
        </p:txBody>
      </p:sp>
      <p:sp>
        <p:nvSpPr>
          <p:cNvPr id="4" name="Subtitle 3"/>
          <p:cNvSpPr>
            <a:spLocks noGrp="1"/>
          </p:cNvSpPr>
          <p:nvPr>
            <p:ph type="subTitle" idx="1"/>
          </p:nvPr>
        </p:nvSpPr>
        <p:spPr>
          <a:xfrm>
            <a:off x="7523172" y="4714884"/>
            <a:ext cx="4282793" cy="1571636"/>
          </a:xfrm>
        </p:spPr>
        <p:txBody>
          <a:bodyPr>
            <a:normAutofit fontScale="25000" lnSpcReduction="20000"/>
          </a:bodyPr>
          <a:lstStyle/>
          <a:p>
            <a:pPr algn="r"/>
            <a:endParaRPr lang="ru-RU" sz="3500" b="1" dirty="0" smtClean="0"/>
          </a:p>
          <a:p>
            <a:pPr algn="r"/>
            <a:endParaRPr lang="ru-RU" sz="3500" b="1" dirty="0" smtClean="0"/>
          </a:p>
          <a:p>
            <a:pPr algn="r"/>
            <a:r>
              <a:rPr lang="ru-RU" sz="5600" b="1" dirty="0" smtClean="0"/>
              <a:t>Максименкова Светлана Алексеевна,</a:t>
            </a:r>
          </a:p>
          <a:p>
            <a:pPr algn="r"/>
            <a:r>
              <a:rPr lang="ru-RU" sz="5600" b="1" dirty="0" smtClean="0"/>
              <a:t>Воспитатель </a:t>
            </a:r>
          </a:p>
          <a:p>
            <a:pPr algn="r"/>
            <a:r>
              <a:rPr lang="ru-RU" sz="5600" b="1" dirty="0" smtClean="0"/>
              <a:t>МБДОУ Аннинский </a:t>
            </a:r>
            <a:r>
              <a:rPr lang="ru-RU" sz="5600" b="1" dirty="0" err="1" smtClean="0"/>
              <a:t>д</a:t>
            </a:r>
            <a:r>
              <a:rPr lang="ru-RU" sz="5600" b="1" dirty="0" smtClean="0"/>
              <a:t>/с ОРВ «Росток»Воронежская область пгт. Анна</a:t>
            </a:r>
          </a:p>
          <a:p>
            <a:pPr algn="r"/>
            <a:endParaRPr lang="ru-RU" sz="5600" b="1" dirty="0" smtClean="0"/>
          </a:p>
          <a:p>
            <a:pPr marL="0" indent="0" algn="r">
              <a:lnSpc>
                <a:spcPct val="110000"/>
              </a:lnSpc>
              <a:spcBef>
                <a:spcPts val="0"/>
              </a:spcBef>
              <a:buNone/>
            </a:pPr>
            <a:endParaRPr lang="ru-RU" sz="5600" b="1" dirty="0" smtClean="0"/>
          </a:p>
          <a:p>
            <a:pPr marL="0" indent="0" algn="r">
              <a:lnSpc>
                <a:spcPct val="110000"/>
              </a:lnSpc>
              <a:spcBef>
                <a:spcPts val="0"/>
              </a:spcBef>
              <a:buNone/>
            </a:pPr>
            <a:endParaRPr lang="ru-RU" sz="5600" b="1" dirty="0"/>
          </a:p>
        </p:txBody>
      </p:sp>
      <p:sp>
        <p:nvSpPr>
          <p:cNvPr id="5" name="Текст 4"/>
          <p:cNvSpPr>
            <a:spLocks noGrp="1"/>
          </p:cNvSpPr>
          <p:nvPr>
            <p:ph type="body" sz="quarter" idx="11"/>
          </p:nvPr>
        </p:nvSpPr>
        <p:spPr>
          <a:xfrm>
            <a:off x="3022263" y="478001"/>
            <a:ext cx="6336704" cy="838200"/>
          </a:xfrm>
        </p:spPr>
        <p:txBody>
          <a:bodyPr/>
          <a:lstStyle/>
          <a:p>
            <a:pPr marL="0" indent="0" algn="ctr" defTabSz="914400">
              <a:lnSpc>
                <a:spcPct val="85000"/>
              </a:lnSpc>
              <a:spcBef>
                <a:spcPts val="1800"/>
              </a:spcBef>
              <a:buNone/>
            </a:pPr>
            <a:r>
              <a:rPr lang="ru-RU" sz="3600" b="0" i="0" baseline="0" dirty="0" smtClean="0">
                <a:solidFill>
                  <a:srgbClr val="1E83DE"/>
                </a:solidFill>
                <a:latin typeface="Cambria"/>
                <a:ea typeface="+mn-ea"/>
                <a:cs typeface="+mn-cs"/>
              </a:rPr>
              <a:t>2018 – 2019</a:t>
            </a:r>
            <a:r>
              <a:rPr lang="ru-RU" sz="3600" b="0" i="0" dirty="0" smtClean="0">
                <a:solidFill>
                  <a:srgbClr val="1E83DE"/>
                </a:solidFill>
                <a:latin typeface="Cambria"/>
                <a:ea typeface="+mn-ea"/>
                <a:cs typeface="+mn-cs"/>
              </a:rPr>
              <a:t> </a:t>
            </a:r>
            <a:r>
              <a:rPr lang="ru-RU" sz="3600" b="0" i="0" baseline="0" dirty="0" smtClean="0">
                <a:solidFill>
                  <a:srgbClr val="1E83DE"/>
                </a:solidFill>
                <a:latin typeface="Cambria"/>
                <a:ea typeface="+mn-ea"/>
                <a:cs typeface="+mn-cs"/>
              </a:rPr>
              <a:t>учебный год</a:t>
            </a:r>
            <a:endParaRPr lang="ru-RU" sz="3600" b="0" i="0" baseline="0" dirty="0">
              <a:solidFill>
                <a:srgbClr val="1E83DE"/>
              </a:solidFill>
              <a:latin typeface="Cambria"/>
              <a:ea typeface="+mn-ea"/>
              <a:cs typeface="+mn-cs"/>
            </a:endParaRPr>
          </a:p>
        </p:txBody>
      </p:sp>
    </p:spTree>
    <p:extLst>
      <p:ext uri="{BB962C8B-B14F-4D97-AF65-F5344CB8AC3E}">
        <p14:creationId xmlns:p14="http://schemas.microsoft.com/office/powerpoint/2010/main" xmlns="" val="2808920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IMG_20191121_152319.jpg"/>
          <p:cNvPicPr>
            <a:picLocks noGrp="1" noChangeAspect="1"/>
          </p:cNvPicPr>
          <p:nvPr>
            <p:ph type="pic" idx="1"/>
          </p:nvPr>
        </p:nvPicPr>
        <p:blipFill>
          <a:blip r:embed="rId2" cstate="print"/>
          <a:srcRect l="9861" r="9861"/>
          <a:stretch>
            <a:fillRect/>
          </a:stretch>
        </p:blipFill>
        <p:spPr>
          <a:xfrm>
            <a:off x="379372" y="928670"/>
            <a:ext cx="3571899" cy="4974166"/>
          </a:xfrm>
        </p:spPr>
      </p:pic>
      <p:sp>
        <p:nvSpPr>
          <p:cNvPr id="4" name="Прямоугольник 3"/>
          <p:cNvSpPr/>
          <p:nvPr/>
        </p:nvSpPr>
        <p:spPr>
          <a:xfrm>
            <a:off x="4951404" y="142852"/>
            <a:ext cx="2666114" cy="369332"/>
          </a:xfrm>
          <a:prstGeom prst="rect">
            <a:avLst/>
          </a:prstGeom>
        </p:spPr>
        <p:txBody>
          <a:bodyPr wrap="none">
            <a:spAutoFit/>
          </a:bodyPr>
          <a:lstStyle/>
          <a:p>
            <a:r>
              <a:rPr lang="ru-RU" b="1" dirty="0" smtClean="0">
                <a:solidFill>
                  <a:schemeClr val="accent1">
                    <a:lumMod val="60000"/>
                    <a:lumOff val="40000"/>
                  </a:schemeClr>
                </a:solidFill>
                <a:effectLst>
                  <a:outerShdw blurRad="38100" dist="38100" dir="2700000" algn="tl">
                    <a:srgbClr val="000000">
                      <a:alpha val="43137"/>
                    </a:srgbClr>
                  </a:outerShdw>
                </a:effectLst>
              </a:rPr>
              <a:t>2. АКТИВНЫЙ СЕКТОР</a:t>
            </a:r>
            <a:endParaRPr lang="ru-RU" dirty="0">
              <a:solidFill>
                <a:schemeClr val="accent1">
                  <a:lumMod val="60000"/>
                  <a:lumOff val="40000"/>
                </a:schemeClr>
              </a:solidFill>
            </a:endParaRPr>
          </a:p>
        </p:txBody>
      </p:sp>
      <p:sp>
        <p:nvSpPr>
          <p:cNvPr id="5" name="Прямоугольник 4"/>
          <p:cNvSpPr/>
          <p:nvPr/>
        </p:nvSpPr>
        <p:spPr>
          <a:xfrm>
            <a:off x="307934" y="5929330"/>
            <a:ext cx="3714776" cy="584775"/>
          </a:xfrm>
          <a:prstGeom prst="rect">
            <a:avLst/>
          </a:prstGeom>
        </p:spPr>
        <p:txBody>
          <a:bodyPr wrap="square">
            <a:spAutoFit/>
          </a:bodyPr>
          <a:lstStyle/>
          <a:p>
            <a:pPr algn="ctr"/>
            <a:r>
              <a:rPr lang="ru-RU" sz="1600" dirty="0" smtClean="0">
                <a:solidFill>
                  <a:schemeClr val="accent1">
                    <a:lumMod val="60000"/>
                    <a:lumOff val="40000"/>
                  </a:schemeClr>
                </a:solidFill>
                <a:effectLst>
                  <a:outerShdw blurRad="38100" dist="38100" dir="2700000" algn="tl">
                    <a:srgbClr val="000000">
                      <a:alpha val="43137"/>
                    </a:srgbClr>
                  </a:outerShdw>
                </a:effectLst>
              </a:rPr>
              <a:t>2.5 Активный сектор - сюжетно-ролевая игра «Кухня». </a:t>
            </a:r>
            <a:endParaRPr lang="ru-RU" sz="1600" dirty="0">
              <a:solidFill>
                <a:schemeClr val="accent1">
                  <a:lumMod val="60000"/>
                  <a:lumOff val="40000"/>
                </a:schemeClr>
              </a:solidFill>
            </a:endParaRPr>
          </a:p>
        </p:txBody>
      </p:sp>
      <p:sp>
        <p:nvSpPr>
          <p:cNvPr id="6" name="Прямоугольник 5"/>
          <p:cNvSpPr/>
          <p:nvPr/>
        </p:nvSpPr>
        <p:spPr>
          <a:xfrm>
            <a:off x="4308463" y="6000768"/>
            <a:ext cx="3571899" cy="830997"/>
          </a:xfrm>
          <a:prstGeom prst="rect">
            <a:avLst/>
          </a:prstGeom>
        </p:spPr>
        <p:txBody>
          <a:bodyPr wrap="square">
            <a:spAutoFit/>
          </a:bodyPr>
          <a:lstStyle/>
          <a:p>
            <a:pPr algn="ctr"/>
            <a:r>
              <a:rPr lang="ru-RU" sz="1600" dirty="0" smtClean="0">
                <a:solidFill>
                  <a:schemeClr val="accent1">
                    <a:lumMod val="60000"/>
                    <a:lumOff val="40000"/>
                  </a:schemeClr>
                </a:solidFill>
                <a:effectLst>
                  <a:outerShdw blurRad="38100" dist="38100" dir="2700000" algn="tl">
                    <a:srgbClr val="000000">
                      <a:alpha val="43137"/>
                    </a:srgbClr>
                  </a:outerShdw>
                </a:effectLst>
              </a:rPr>
              <a:t>2.6 Активный сектор – сюжетно-ролевая  игра «Дочки-матери» («Моя семья»),</a:t>
            </a:r>
            <a:endParaRPr lang="ru-RU" sz="1600" dirty="0">
              <a:solidFill>
                <a:schemeClr val="accent1">
                  <a:lumMod val="60000"/>
                  <a:lumOff val="40000"/>
                </a:schemeClr>
              </a:solidFill>
            </a:endParaRPr>
          </a:p>
        </p:txBody>
      </p:sp>
      <p:pic>
        <p:nvPicPr>
          <p:cNvPr id="14" name="Рисунок 13" descr="IMG_20191121_152232.jpg"/>
          <p:cNvPicPr>
            <a:picLocks noGrp="1" noChangeAspect="1"/>
          </p:cNvPicPr>
          <p:nvPr>
            <p:ph type="pic" idx="10"/>
          </p:nvPr>
        </p:nvPicPr>
        <p:blipFill>
          <a:blip r:embed="rId3" cstate="print"/>
          <a:srcRect l="23871" t="1267" r="8668" b="10050"/>
          <a:stretch>
            <a:fillRect/>
          </a:stretch>
        </p:blipFill>
        <p:spPr>
          <a:xfrm>
            <a:off x="4308462" y="1000108"/>
            <a:ext cx="3450455" cy="4929222"/>
          </a:xfrm>
        </p:spPr>
      </p:pic>
      <p:pic>
        <p:nvPicPr>
          <p:cNvPr id="15" name="Рисунок 14" descr="IMG_20191121_152232.jpg"/>
          <p:cNvPicPr>
            <a:picLocks noChangeAspect="1"/>
          </p:cNvPicPr>
          <p:nvPr/>
        </p:nvPicPr>
        <p:blipFill>
          <a:blip r:embed="rId4" cstate="print"/>
          <a:srcRect l="8045" t="26467" r="59649" b="17928"/>
          <a:stretch>
            <a:fillRect/>
          </a:stretch>
        </p:blipFill>
        <p:spPr>
          <a:xfrm>
            <a:off x="8094676" y="1071546"/>
            <a:ext cx="3786211" cy="4887657"/>
          </a:xfrm>
          <a:prstGeom prst="rect">
            <a:avLst/>
          </a:prstGeom>
          <a:solidFill>
            <a:schemeClr val="bg1">
              <a:lumMod val="85000"/>
              <a:lumOff val="15000"/>
            </a:schemeClr>
          </a:solidFill>
        </p:spPr>
      </p:pic>
      <p:sp>
        <p:nvSpPr>
          <p:cNvPr id="16" name="Прямоугольник 15"/>
          <p:cNvSpPr/>
          <p:nvPr/>
        </p:nvSpPr>
        <p:spPr>
          <a:xfrm>
            <a:off x="7951800" y="6000768"/>
            <a:ext cx="3929090" cy="584775"/>
          </a:xfrm>
          <a:prstGeom prst="rect">
            <a:avLst/>
          </a:prstGeom>
        </p:spPr>
        <p:txBody>
          <a:bodyPr wrap="square">
            <a:spAutoFit/>
          </a:bodyPr>
          <a:lstStyle/>
          <a:p>
            <a:pPr algn="ctr"/>
            <a:r>
              <a:rPr lang="ru-RU" sz="1600" dirty="0" smtClean="0">
                <a:solidFill>
                  <a:schemeClr val="accent1">
                    <a:lumMod val="60000"/>
                    <a:lumOff val="40000"/>
                  </a:schemeClr>
                </a:solidFill>
                <a:effectLst>
                  <a:outerShdw blurRad="38100" dist="38100" dir="2700000" algn="tl">
                    <a:srgbClr val="000000">
                      <a:alpha val="43137"/>
                    </a:srgbClr>
                  </a:outerShdw>
                </a:effectLst>
              </a:rPr>
              <a:t>2.7 Активный сектор – сюжетно-ролевая  игра «Салон красоты»,.</a:t>
            </a:r>
            <a:endParaRPr lang="ru-RU" sz="1600" dirty="0">
              <a:solidFill>
                <a:schemeClr val="accent1">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36497" y="5929330"/>
            <a:ext cx="3500461" cy="785818"/>
          </a:xfrm>
        </p:spPr>
        <p:txBody>
          <a:bodyPr>
            <a:noAutofit/>
          </a:bodyPr>
          <a:lstStyle/>
          <a:p>
            <a:pPr algn="ctr"/>
            <a:r>
              <a:rPr lang="ru-RU" sz="1600" dirty="0" smtClean="0">
                <a:solidFill>
                  <a:schemeClr val="accent1">
                    <a:lumMod val="60000"/>
                    <a:lumOff val="40000"/>
                  </a:schemeClr>
                </a:solidFill>
                <a:effectLst>
                  <a:outerShdw blurRad="38100" dist="38100" dir="2700000" algn="tl">
                    <a:srgbClr val="000000">
                      <a:alpha val="43137"/>
                    </a:srgbClr>
                  </a:outerShdw>
                </a:effectLst>
              </a:rPr>
              <a:t> 2.8 Активный </a:t>
            </a:r>
            <a:r>
              <a:rPr lang="ru-RU" sz="1600" dirty="0">
                <a:solidFill>
                  <a:schemeClr val="accent1">
                    <a:lumMod val="60000"/>
                    <a:lumOff val="40000"/>
                  </a:schemeClr>
                </a:solidFill>
                <a:effectLst>
                  <a:outerShdw blurRad="38100" dist="38100" dir="2700000" algn="tl">
                    <a:srgbClr val="000000">
                      <a:alpha val="43137"/>
                    </a:srgbClr>
                  </a:outerShdw>
                </a:effectLst>
              </a:rPr>
              <a:t>сектор </a:t>
            </a:r>
            <a:r>
              <a:rPr lang="ru-RU" sz="1600" dirty="0" smtClean="0">
                <a:solidFill>
                  <a:schemeClr val="accent1">
                    <a:lumMod val="60000"/>
                    <a:lumOff val="40000"/>
                  </a:schemeClr>
                </a:solidFill>
                <a:effectLst>
                  <a:outerShdw blurRad="38100" dist="38100" dir="2700000" algn="tl">
                    <a:srgbClr val="000000">
                      <a:alpha val="43137"/>
                    </a:srgbClr>
                  </a:outerShdw>
                </a:effectLst>
              </a:rPr>
              <a:t>– сюжетно-ролевая игра «Дорожное движение».</a:t>
            </a:r>
            <a:endParaRPr lang="ru-RU" sz="1600" dirty="0">
              <a:solidFill>
                <a:schemeClr val="accent1">
                  <a:lumMod val="60000"/>
                  <a:lumOff val="40000"/>
                </a:schemeClr>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8094676" y="6000768"/>
            <a:ext cx="3786214" cy="714379"/>
          </a:xfrm>
        </p:spPr>
        <p:txBody>
          <a:bodyPr>
            <a:noAutofit/>
          </a:bodyPr>
          <a:lstStyle/>
          <a:p>
            <a:pPr algn="ctr">
              <a:lnSpc>
                <a:spcPct val="100000"/>
              </a:lnSpc>
              <a:spcBef>
                <a:spcPts val="0"/>
              </a:spcBef>
            </a:pPr>
            <a:r>
              <a:rPr lang="ru-RU" sz="1600" dirty="0" smtClean="0">
                <a:solidFill>
                  <a:schemeClr val="accent1">
                    <a:lumMod val="60000"/>
                    <a:lumOff val="40000"/>
                  </a:schemeClr>
                </a:solidFill>
                <a:effectLst>
                  <a:outerShdw blurRad="38100" dist="38100" dir="2700000" algn="tl">
                    <a:srgbClr val="000000">
                      <a:alpha val="43137"/>
                    </a:srgbClr>
                  </a:outerShdw>
                </a:effectLst>
              </a:rPr>
              <a:t>2. Активный </a:t>
            </a:r>
            <a:r>
              <a:rPr lang="ru-RU" sz="1600" dirty="0">
                <a:solidFill>
                  <a:schemeClr val="accent1">
                    <a:lumMod val="60000"/>
                    <a:lumOff val="40000"/>
                  </a:schemeClr>
                </a:solidFill>
                <a:effectLst>
                  <a:outerShdw blurRad="38100" dist="38100" dir="2700000" algn="tl">
                    <a:srgbClr val="000000">
                      <a:alpha val="43137"/>
                    </a:srgbClr>
                  </a:outerShdw>
                </a:effectLst>
              </a:rPr>
              <a:t>сектор </a:t>
            </a:r>
            <a:r>
              <a:rPr lang="ru-RU" sz="1600" dirty="0" smtClean="0">
                <a:solidFill>
                  <a:schemeClr val="accent1">
                    <a:lumMod val="60000"/>
                    <a:lumOff val="40000"/>
                  </a:schemeClr>
                </a:solidFill>
                <a:effectLst>
                  <a:outerShdw blurRad="38100" dist="38100" dir="2700000" algn="tl">
                    <a:srgbClr val="000000">
                      <a:alpha val="43137"/>
                    </a:srgbClr>
                  </a:outerShdw>
                </a:effectLst>
              </a:rPr>
              <a:t>– «Сюжетно- ролевая игра». «Пространство для хранения реквизитов».</a:t>
            </a:r>
          </a:p>
          <a:p>
            <a:pPr algn="ctr">
              <a:lnSpc>
                <a:spcPct val="100000"/>
              </a:lnSpc>
              <a:spcBef>
                <a:spcPts val="0"/>
              </a:spcBef>
            </a:pPr>
            <a:r>
              <a:rPr lang="ru-RU" sz="1600" dirty="0" smtClean="0">
                <a:solidFill>
                  <a:schemeClr val="accent1">
                    <a:lumMod val="60000"/>
                    <a:lumOff val="40000"/>
                  </a:schemeClr>
                </a:solidFill>
                <a:effectLst>
                  <a:outerShdw blurRad="38100" dist="38100" dir="2700000" algn="tl">
                    <a:srgbClr val="000000">
                      <a:alpha val="43137"/>
                    </a:srgbClr>
                  </a:outerShdw>
                </a:effectLst>
              </a:rPr>
              <a:t> </a:t>
            </a:r>
            <a:endParaRPr lang="ru-RU" sz="1600" dirty="0">
              <a:solidFill>
                <a:schemeClr val="accent1">
                  <a:lumMod val="60000"/>
                  <a:lumOff val="40000"/>
                </a:schemeClr>
              </a:solidFill>
              <a:effectLst>
                <a:outerShdw blurRad="38100" dist="38100" dir="2700000" algn="tl">
                  <a:srgbClr val="000000">
                    <a:alpha val="43137"/>
                  </a:srgbClr>
                </a:outerShdw>
              </a:effectLst>
            </a:endParaRPr>
          </a:p>
        </p:txBody>
      </p:sp>
      <p:sp>
        <p:nvSpPr>
          <p:cNvPr id="7" name="Заголовок 2"/>
          <p:cNvSpPr txBox="1">
            <a:spLocks/>
          </p:cNvSpPr>
          <p:nvPr/>
        </p:nvSpPr>
        <p:spPr>
          <a:xfrm>
            <a:off x="3934172" y="285728"/>
            <a:ext cx="4060501" cy="28575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600" b="1" dirty="0">
                <a:solidFill>
                  <a:schemeClr val="accent1">
                    <a:lumMod val="60000"/>
                    <a:lumOff val="40000"/>
                  </a:schemeClr>
                </a:solidFill>
                <a:effectLst>
                  <a:outerShdw blurRad="38100" dist="38100" dir="2700000" algn="tl">
                    <a:srgbClr val="000000">
                      <a:alpha val="43137"/>
                    </a:srgbClr>
                  </a:outerShdw>
                </a:effectLst>
              </a:rPr>
              <a:t>2</a:t>
            </a:r>
            <a:r>
              <a:rPr lang="ru-RU" sz="1600" b="1" dirty="0" smtClean="0">
                <a:solidFill>
                  <a:schemeClr val="accent1">
                    <a:lumMod val="60000"/>
                    <a:lumOff val="40000"/>
                  </a:schemeClr>
                </a:solidFill>
                <a:effectLst>
                  <a:outerShdw blurRad="38100" dist="38100" dir="2700000" algn="tl">
                    <a:srgbClr val="000000">
                      <a:alpha val="43137"/>
                    </a:srgbClr>
                  </a:outerShdw>
                </a:effectLst>
              </a:rPr>
              <a:t>. АКТИВНЫЙ СЕКТОР</a:t>
            </a:r>
            <a:endParaRPr lang="ru-RU" sz="1600" b="1" dirty="0">
              <a:solidFill>
                <a:schemeClr val="accent1">
                  <a:lumMod val="60000"/>
                  <a:lumOff val="40000"/>
                </a:schemeClr>
              </a:solidFill>
              <a:effectLst>
                <a:outerShdw blurRad="38100" dist="38100" dir="2700000" algn="tl">
                  <a:srgbClr val="000000">
                    <a:alpha val="43137"/>
                  </a:srgbClr>
                </a:outerShdw>
              </a:effectLst>
            </a:endParaRPr>
          </a:p>
        </p:txBody>
      </p:sp>
      <p:pic>
        <p:nvPicPr>
          <p:cNvPr id="22" name="Рисунок 21" descr="IMG_20191121_151918.jpg"/>
          <p:cNvPicPr>
            <a:picLocks noGrp="1" noChangeAspect="1"/>
          </p:cNvPicPr>
          <p:nvPr>
            <p:ph type="pic" idx="1"/>
          </p:nvPr>
        </p:nvPicPr>
        <p:blipFill>
          <a:blip r:embed="rId3" cstate="print"/>
          <a:srcRect l="20900" t="46875" r="10885"/>
          <a:stretch>
            <a:fillRect/>
          </a:stretch>
        </p:blipFill>
        <p:spPr>
          <a:xfrm>
            <a:off x="236496" y="857232"/>
            <a:ext cx="3385266" cy="5077584"/>
          </a:xfrm>
        </p:spPr>
      </p:pic>
      <p:sp>
        <p:nvSpPr>
          <p:cNvPr id="28" name="Рисунок 26"/>
          <p:cNvSpPr txBox="1">
            <a:spLocks/>
          </p:cNvSpPr>
          <p:nvPr/>
        </p:nvSpPr>
        <p:spPr>
          <a:xfrm>
            <a:off x="8094676" y="857232"/>
            <a:ext cx="3191822" cy="5286412"/>
          </a:xfrm>
          <a:prstGeom prst="rect">
            <a:avLst/>
          </a:prstGeom>
          <a:solidFill>
            <a:schemeClr val="bg1">
              <a:lumMod val="85000"/>
              <a:lumOff val="15000"/>
            </a:schemeClr>
          </a:solidFill>
        </p:spPr>
      </p:sp>
      <p:pic>
        <p:nvPicPr>
          <p:cNvPr id="30" name="Рисунок 29" descr="IMG_20191121_152348.jpg"/>
          <p:cNvPicPr>
            <a:picLocks noChangeAspect="1"/>
          </p:cNvPicPr>
          <p:nvPr/>
        </p:nvPicPr>
        <p:blipFill>
          <a:blip r:embed="rId4" cstate="print"/>
          <a:srcRect l="9861" t="4054" r="9861"/>
          <a:stretch>
            <a:fillRect/>
          </a:stretch>
        </p:blipFill>
        <p:spPr>
          <a:xfrm>
            <a:off x="8094676" y="928670"/>
            <a:ext cx="3786214" cy="5072098"/>
          </a:xfrm>
          <a:prstGeom prst="rect">
            <a:avLst/>
          </a:prstGeom>
          <a:solidFill>
            <a:schemeClr val="bg1">
              <a:lumMod val="85000"/>
              <a:lumOff val="15000"/>
            </a:schemeClr>
          </a:solidFill>
        </p:spPr>
      </p:pic>
      <p:pic>
        <p:nvPicPr>
          <p:cNvPr id="31" name="Рисунок 30" descr="IMG_20191121_152227.jpg"/>
          <p:cNvPicPr>
            <a:picLocks noGrp="1" noChangeAspect="1"/>
          </p:cNvPicPr>
          <p:nvPr>
            <p:ph type="pic" idx="10"/>
          </p:nvPr>
        </p:nvPicPr>
        <p:blipFill>
          <a:blip r:embed="rId5" cstate="print"/>
          <a:srcRect l="8171" r="8171"/>
          <a:stretch>
            <a:fillRect/>
          </a:stretch>
        </p:blipFill>
        <p:spPr>
          <a:xfrm>
            <a:off x="4165586" y="928670"/>
            <a:ext cx="3417596" cy="5072098"/>
          </a:xfrm>
        </p:spPr>
      </p:pic>
      <p:sp>
        <p:nvSpPr>
          <p:cNvPr id="32" name="Прямоугольник 31"/>
          <p:cNvSpPr/>
          <p:nvPr/>
        </p:nvSpPr>
        <p:spPr>
          <a:xfrm>
            <a:off x="3951272" y="5929331"/>
            <a:ext cx="3786214" cy="830997"/>
          </a:xfrm>
          <a:prstGeom prst="rect">
            <a:avLst/>
          </a:prstGeom>
        </p:spPr>
        <p:txBody>
          <a:bodyPr wrap="square">
            <a:spAutoFit/>
          </a:bodyPr>
          <a:lstStyle/>
          <a:p>
            <a:pPr algn="ctr">
              <a:lnSpc>
                <a:spcPct val="100000"/>
              </a:lnSpc>
              <a:spcBef>
                <a:spcPts val="0"/>
              </a:spcBef>
            </a:pPr>
            <a:r>
              <a:rPr lang="ru-RU" sz="1600" dirty="0" smtClean="0">
                <a:solidFill>
                  <a:schemeClr val="accent1">
                    <a:lumMod val="60000"/>
                    <a:lumOff val="40000"/>
                  </a:schemeClr>
                </a:solidFill>
                <a:effectLst>
                  <a:outerShdw blurRad="38100" dist="38100" dir="2700000" algn="tl">
                    <a:srgbClr val="000000">
                      <a:alpha val="43137"/>
                    </a:srgbClr>
                  </a:outerShdw>
                </a:effectLst>
              </a:rPr>
              <a:t>2. Активный сектор – «Сюжетно- ролевая игра». «Пространство для хранения реквизитов».</a:t>
            </a:r>
          </a:p>
        </p:txBody>
      </p:sp>
    </p:spTree>
    <p:extLst>
      <p:ext uri="{BB962C8B-B14F-4D97-AF65-F5344CB8AC3E}">
        <p14:creationId xmlns:p14="http://schemas.microsoft.com/office/powerpoint/2010/main" xmlns="" val="4025718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808660" y="142852"/>
            <a:ext cx="6143668" cy="357190"/>
          </a:xfrm>
        </p:spPr>
        <p:txBody>
          <a:bodyPr>
            <a:normAutofit fontScale="90000"/>
          </a:bodyPr>
          <a:lstStyle/>
          <a:p>
            <a:pPr algn="ctr"/>
            <a:r>
              <a:rPr lang="ru-RU" sz="1600" dirty="0" smtClean="0">
                <a:solidFill>
                  <a:schemeClr val="accent5">
                    <a:lumMod val="60000"/>
                    <a:lumOff val="40000"/>
                  </a:schemeClr>
                </a:solidFill>
                <a:effectLst>
                  <a:outerShdw blurRad="38100" dist="38100" dir="2700000" algn="tl">
                    <a:srgbClr val="000000">
                      <a:alpha val="43137"/>
                    </a:srgbClr>
                  </a:outerShdw>
                </a:effectLst>
              </a:rPr>
              <a:t>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t>
            </a:r>
            <a:endParaRPr lang="ru-RU" sz="1600" dirty="0">
              <a:solidFill>
                <a:schemeClr val="accent5">
                  <a:lumMod val="60000"/>
                  <a:lumOff val="40000"/>
                </a:schemeClr>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7380296" y="142852"/>
            <a:ext cx="4357718"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FFFF00"/>
                </a:solidFill>
                <a:effectLst>
                  <a:outerShdw blurRad="38100" dist="38100" dir="2700000" algn="tl">
                    <a:srgbClr val="000000">
                      <a:alpha val="43137"/>
                    </a:srgbClr>
                  </a:outerShdw>
                </a:effectLst>
              </a:rPr>
              <a:t>3. Спокойный сектор.</a:t>
            </a:r>
            <a:endParaRPr lang="ru-RU" sz="1800" b="1" dirty="0">
              <a:solidFill>
                <a:srgbClr val="FFFF00"/>
              </a:solidFill>
              <a:effectLst>
                <a:outerShdw blurRad="38100" dist="38100" dir="2700000" algn="tl">
                  <a:srgbClr val="000000">
                    <a:alpha val="43137"/>
                  </a:srgbClr>
                </a:outerShdw>
              </a:effectLst>
            </a:endParaRPr>
          </a:p>
        </p:txBody>
      </p:sp>
      <p:sp>
        <p:nvSpPr>
          <p:cNvPr id="8" name="Прямоугольник 7"/>
          <p:cNvSpPr/>
          <p:nvPr/>
        </p:nvSpPr>
        <p:spPr>
          <a:xfrm>
            <a:off x="7380296" y="785794"/>
            <a:ext cx="4306875" cy="5878532"/>
          </a:xfrm>
          <a:prstGeom prst="rect">
            <a:avLst/>
          </a:prstGeom>
        </p:spPr>
        <p:txBody>
          <a:bodyPr wrap="square">
            <a:spAutoFit/>
          </a:bodyPr>
          <a:lstStyle/>
          <a:p>
            <a:r>
              <a:rPr lang="ru-RU" sz="1200" dirty="0" smtClean="0">
                <a:solidFill>
                  <a:srgbClr val="FFFF00"/>
                </a:solidFill>
              </a:rPr>
              <a:t>3.Спокойный  сектор содержит следующие центры: «Место для отдыха и уединения» ,«Центр творчества», «Литературная беседка», «Дизайн-студия» обеспечивающие возможности  самовыражения  детей, поддержку эмоционального благополучия.</a:t>
            </a:r>
          </a:p>
          <a:p>
            <a:r>
              <a:rPr lang="ru-RU" sz="1200" dirty="0" smtClean="0">
                <a:solidFill>
                  <a:srgbClr val="FFFF00"/>
                </a:solidFill>
              </a:rPr>
              <a:t>«Центр творчества» для занятий продуктивной деятельностью. Воспитанникам доступны</a:t>
            </a:r>
            <a:r>
              <a:rPr lang="ru-RU" sz="1200" dirty="0" smtClean="0"/>
              <a:t> </a:t>
            </a:r>
            <a:r>
              <a:rPr lang="ru-RU" sz="1200" dirty="0" smtClean="0">
                <a:solidFill>
                  <a:srgbClr val="EADA04"/>
                </a:solidFill>
              </a:rPr>
              <a:t>инструменты и материалы для </a:t>
            </a:r>
            <a:r>
              <a:rPr lang="ru-RU" sz="1200" dirty="0" smtClean="0">
                <a:solidFill>
                  <a:srgbClr val="FBEA09"/>
                </a:solidFill>
              </a:rPr>
              <a:t>практической деятельности: белая бумага и картон, набор цветной и гофрированной бумаги, пластилин, краски (акварель, гуашь), карандаши, кисти, ножницы, клей, фурнитура и природный материал для создания поделок в различных техниках: рисунок, лепка, аппликация и их  украшения; сборник заданий для продуктивного творчества, варианты поделок.  Расположены репродукции картин. Демонстрируемые продукты деятельности детей связаны с текущей деятельностью группы и имеют характер как групповой работы, так и индивидуальной. </a:t>
            </a:r>
          </a:p>
          <a:p>
            <a:r>
              <a:rPr lang="ru-RU" sz="1200" dirty="0" smtClean="0">
                <a:solidFill>
                  <a:srgbClr val="FFFF00"/>
                </a:solidFill>
              </a:rPr>
              <a:t>«Место для  уединения» удобное и легко просматривается,   Наполнены мягкой средой: мягкие игрушки, мягкие подушки.</a:t>
            </a:r>
          </a:p>
          <a:p>
            <a:r>
              <a:rPr lang="ru-RU" sz="1200" dirty="0" smtClean="0">
                <a:solidFill>
                  <a:srgbClr val="FFFF00"/>
                </a:solidFill>
              </a:rPr>
              <a:t>«Литературная беседка» включает в себя достаточное количество книг, которые разнообразны по тематике и жанру, художественной форме и соответствуют уровню развития и интересам воспитанников. Наглядные, раздаточные и дидактические материалы для развития речи разнообразны, отражают и поддерживают текущую деятельность группы в соответствии с возрастными особенностями </a:t>
            </a:r>
          </a:p>
          <a:p>
            <a:endParaRPr lang="ru-RU" sz="1400" dirty="0" smtClean="0">
              <a:solidFill>
                <a:srgbClr val="FFFF00"/>
              </a:solidFill>
            </a:endParaRPr>
          </a:p>
          <a:p>
            <a:r>
              <a:rPr lang="ru-RU" sz="1400" dirty="0" smtClean="0">
                <a:solidFill>
                  <a:srgbClr val="FFFF00"/>
                </a:solidFill>
              </a:rPr>
              <a:t> </a:t>
            </a:r>
            <a:endParaRPr lang="ru-RU" sz="1400" dirty="0"/>
          </a:p>
        </p:txBody>
      </p:sp>
      <p:pic>
        <p:nvPicPr>
          <p:cNvPr id="15" name="Рисунок 14" descr="IMG_20191121_151618.jpg"/>
          <p:cNvPicPr>
            <a:picLocks noGrp="1" noChangeAspect="1"/>
          </p:cNvPicPr>
          <p:nvPr>
            <p:ph type="pic" idx="10"/>
          </p:nvPr>
        </p:nvPicPr>
        <p:blipFill>
          <a:blip r:embed="rId3" cstate="print"/>
          <a:srcRect l="3917" r="3917"/>
          <a:stretch>
            <a:fillRect/>
          </a:stretch>
        </p:blipFill>
        <p:spPr>
          <a:xfrm>
            <a:off x="165100" y="714375"/>
            <a:ext cx="6929438" cy="5638800"/>
          </a:xfrm>
        </p:spPr>
      </p:pic>
    </p:spTree>
    <p:extLst>
      <p:ext uri="{BB962C8B-B14F-4D97-AF65-F5344CB8AC3E}">
        <p14:creationId xmlns:p14="http://schemas.microsoft.com/office/powerpoint/2010/main" xmlns="" val="4956790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IMG_20191121_152953.jpg"/>
          <p:cNvPicPr>
            <a:picLocks noGrp="1" noChangeAspect="1"/>
          </p:cNvPicPr>
          <p:nvPr>
            <p:ph type="pic" idx="1"/>
          </p:nvPr>
        </p:nvPicPr>
        <p:blipFill>
          <a:blip r:embed="rId3" cstate="print"/>
          <a:srcRect l="2965" r="2965"/>
          <a:stretch>
            <a:fillRect/>
          </a:stretch>
        </p:blipFill>
        <p:spPr>
          <a:xfrm>
            <a:off x="112713" y="415925"/>
            <a:ext cx="3978275" cy="5638800"/>
          </a:xfrm>
        </p:spPr>
      </p:pic>
      <p:pic>
        <p:nvPicPr>
          <p:cNvPr id="13" name="Рисунок 12" descr="IMG_20191121_151349.jpg"/>
          <p:cNvPicPr>
            <a:picLocks noGrp="1" noChangeAspect="1"/>
          </p:cNvPicPr>
          <p:nvPr>
            <p:ph type="pic" idx="13"/>
          </p:nvPr>
        </p:nvPicPr>
        <p:blipFill>
          <a:blip r:embed="rId4" cstate="print"/>
          <a:srcRect l="23554" r="23554"/>
          <a:stretch>
            <a:fillRect/>
          </a:stretch>
        </p:blipFill>
        <p:spPr>
          <a:xfrm>
            <a:off x="4208463" y="415925"/>
            <a:ext cx="3976687" cy="5638800"/>
          </a:xfrm>
        </p:spPr>
      </p:pic>
      <p:pic>
        <p:nvPicPr>
          <p:cNvPr id="14" name="Рисунок 13" descr="IMG_20191121_153018.jpg"/>
          <p:cNvPicPr>
            <a:picLocks noGrp="1" noChangeAspect="1"/>
          </p:cNvPicPr>
          <p:nvPr>
            <p:ph type="pic" idx="10"/>
          </p:nvPr>
        </p:nvPicPr>
        <p:blipFill>
          <a:blip r:embed="rId5" cstate="print"/>
          <a:srcRect l="6435" r="6435"/>
          <a:stretch>
            <a:fillRect/>
          </a:stretch>
        </p:blipFill>
        <p:spPr>
          <a:xfrm>
            <a:off x="8304213" y="415925"/>
            <a:ext cx="3694112" cy="5653088"/>
          </a:xfrm>
        </p:spPr>
      </p:pic>
      <p:sp>
        <p:nvSpPr>
          <p:cNvPr id="9" name="Заголовок 2"/>
          <p:cNvSpPr txBox="1">
            <a:spLocks/>
          </p:cNvSpPr>
          <p:nvPr/>
        </p:nvSpPr>
        <p:spPr>
          <a:xfrm>
            <a:off x="3934172" y="44059"/>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FFFF00"/>
                </a:solidFill>
                <a:effectLst>
                  <a:outerShdw blurRad="38100" dist="38100" dir="2700000" algn="tl">
                    <a:srgbClr val="000000">
                      <a:alpha val="43137"/>
                    </a:srgbClr>
                  </a:outerShdw>
                </a:effectLst>
              </a:rPr>
              <a:t>3. СПОКОЙНЫЙ СЕКТОР</a:t>
            </a:r>
            <a:endParaRPr lang="ru-RU" sz="1800" b="1" dirty="0">
              <a:solidFill>
                <a:srgbClr val="FFFF00"/>
              </a:solidFill>
              <a:effectLst>
                <a:outerShdw blurRad="38100" dist="38100" dir="2700000" algn="tl">
                  <a:srgbClr val="000000">
                    <a:alpha val="43137"/>
                  </a:srgbClr>
                </a:outerShdw>
              </a:effectLst>
            </a:endParaRPr>
          </a:p>
        </p:txBody>
      </p:sp>
      <p:sp>
        <p:nvSpPr>
          <p:cNvPr id="11" name="Заголовок 2"/>
          <p:cNvSpPr txBox="1">
            <a:spLocks/>
          </p:cNvSpPr>
          <p:nvPr/>
        </p:nvSpPr>
        <p:spPr>
          <a:xfrm>
            <a:off x="0" y="6215081"/>
            <a:ext cx="4094148" cy="500067"/>
          </a:xfrm>
          <a:prstGeom prst="rect">
            <a:avLst/>
          </a:prstGeom>
        </p:spPr>
        <p:txBody>
          <a:bodyPr>
            <a:normAutofit fontScale="925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FFFF00"/>
                </a:solidFill>
                <a:effectLst>
                  <a:outerShdw blurRad="38100" dist="38100" dir="2700000" algn="tl">
                    <a:srgbClr val="000000">
                      <a:alpha val="43137"/>
                    </a:srgbClr>
                  </a:outerShdw>
                </a:effectLst>
              </a:rPr>
              <a:t> 3.1 Спокойный сектор «Центр творчества».</a:t>
            </a:r>
            <a:br>
              <a:rPr lang="ru-RU" sz="1600" dirty="0" smtClean="0">
                <a:solidFill>
                  <a:srgbClr val="FFFF00"/>
                </a:solidFill>
                <a:effectLst>
                  <a:outerShdw blurRad="38100" dist="38100" dir="2700000" algn="tl">
                    <a:srgbClr val="000000">
                      <a:alpha val="43137"/>
                    </a:srgbClr>
                  </a:outerShdw>
                </a:effectLst>
              </a:rPr>
            </a:br>
            <a:r>
              <a:rPr lang="ru-RU" sz="1600" dirty="0" smtClean="0">
                <a:solidFill>
                  <a:srgbClr val="FFFF00"/>
                </a:solidFill>
                <a:effectLst>
                  <a:outerShdw blurRad="38100" dist="38100" dir="2700000" algn="tl">
                    <a:srgbClr val="000000">
                      <a:alpha val="43137"/>
                    </a:srgbClr>
                  </a:outerShdw>
                </a:effectLst>
              </a:rPr>
              <a:t> </a:t>
            </a:r>
            <a:endParaRPr lang="ru-RU" sz="1600" dirty="0">
              <a:solidFill>
                <a:srgbClr val="FFFF00"/>
              </a:solidFill>
              <a:effectLst>
                <a:outerShdw blurRad="38100" dist="38100" dir="2700000" algn="tl">
                  <a:srgbClr val="000000">
                    <a:alpha val="43137"/>
                  </a:srgbClr>
                </a:outerShdw>
              </a:effectLst>
            </a:endParaRPr>
          </a:p>
        </p:txBody>
      </p:sp>
      <p:sp>
        <p:nvSpPr>
          <p:cNvPr id="12" name="Текст 3"/>
          <p:cNvSpPr txBox="1">
            <a:spLocks/>
          </p:cNvSpPr>
          <p:nvPr/>
        </p:nvSpPr>
        <p:spPr>
          <a:xfrm>
            <a:off x="4090578" y="6097506"/>
            <a:ext cx="4095360" cy="546204"/>
          </a:xfrm>
          <a:prstGeom prst="rect">
            <a:avLst/>
          </a:prstGeom>
        </p:spPr>
        <p:txBody>
          <a:bodyPr>
            <a:noAutofit/>
          </a:bodyPr>
          <a:lstStyle>
            <a:lvl1pPr marL="223838" indent="-223838"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475488" indent="-228600" algn="l" defTabSz="914400" rtl="0" eaLnBrk="1" latinLnBrk="0" hangingPunct="1">
              <a:lnSpc>
                <a:spcPct val="90000"/>
              </a:lnSpc>
              <a:spcBef>
                <a:spcPts val="600"/>
              </a:spcBef>
              <a:buFont typeface="Arial" pitchFamily="34" charset="0"/>
              <a:buChar char="–"/>
              <a:defRPr sz="2000" kern="1200">
                <a:solidFill>
                  <a:schemeClr val="tx1"/>
                </a:solidFill>
                <a:latin typeface="+mn-lt"/>
                <a:ea typeface="+mn-ea"/>
                <a:cs typeface="+mn-cs"/>
              </a:defRPr>
            </a:lvl2pPr>
            <a:lvl3pPr marL="704088"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950976"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179576"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26464"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6pPr>
            <a:lvl7pPr marL="1655064"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01952"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8pPr>
            <a:lvl9pPr marL="213055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a:lstStyle>
          <a:p>
            <a:pPr marL="0" lvl="0" indent="0" algn="ctr">
              <a:lnSpc>
                <a:spcPct val="100000"/>
              </a:lnSpc>
              <a:spcBef>
                <a:spcPts val="0"/>
              </a:spcBef>
              <a:buSzTx/>
              <a:buNone/>
            </a:pPr>
            <a:r>
              <a:rPr lang="ru-RU" sz="1600" dirty="0" smtClean="0">
                <a:solidFill>
                  <a:srgbClr val="FFFF00"/>
                </a:solidFill>
                <a:effectLst>
                  <a:outerShdw blurRad="38100" dist="38100" dir="2700000" algn="tl">
                    <a:srgbClr val="000000">
                      <a:alpha val="43137"/>
                    </a:srgbClr>
                  </a:outerShdw>
                </a:effectLst>
              </a:rPr>
              <a:t>3.2  </a:t>
            </a:r>
            <a:r>
              <a:rPr lang="ru-RU" sz="1600" dirty="0">
                <a:solidFill>
                  <a:srgbClr val="FFFF00"/>
                </a:solidFill>
                <a:effectLst>
                  <a:outerShdw blurRad="38100" dist="38100" dir="2700000" algn="tl">
                    <a:srgbClr val="000000">
                      <a:alpha val="43137"/>
                    </a:srgbClr>
                  </a:outerShdw>
                </a:effectLst>
              </a:rPr>
              <a:t>Спокойный </a:t>
            </a:r>
            <a:r>
              <a:rPr lang="ru-RU" sz="1600" dirty="0" smtClean="0">
                <a:solidFill>
                  <a:srgbClr val="FFFF00"/>
                </a:solidFill>
                <a:effectLst>
                  <a:outerShdw blurRad="38100" dist="38100" dir="2700000" algn="tl">
                    <a:srgbClr val="000000">
                      <a:alpha val="43137"/>
                    </a:srgbClr>
                  </a:outerShdw>
                </a:effectLst>
              </a:rPr>
              <a:t>сектор «Центр </a:t>
            </a:r>
            <a:r>
              <a:rPr lang="ru-RU" sz="1600" smtClean="0">
                <a:solidFill>
                  <a:srgbClr val="FFFF00"/>
                </a:solidFill>
                <a:effectLst>
                  <a:outerShdw blurRad="38100" dist="38100" dir="2700000" algn="tl">
                    <a:srgbClr val="000000">
                      <a:alpha val="43137"/>
                    </a:srgbClr>
                  </a:outerShdw>
                </a:effectLst>
              </a:rPr>
              <a:t>Место для уединения</a:t>
            </a:r>
            <a:r>
              <a:rPr lang="ru-RU" sz="1600" dirty="0" smtClean="0">
                <a:solidFill>
                  <a:srgbClr val="FFFF00"/>
                </a:solidFill>
                <a:effectLst>
                  <a:outerShdw blurRad="38100" dist="38100" dir="2700000" algn="tl">
                    <a:srgbClr val="000000">
                      <a:alpha val="43137"/>
                    </a:srgbClr>
                  </a:outerShdw>
                </a:effectLst>
              </a:rPr>
              <a:t>»</a:t>
            </a:r>
            <a:r>
              <a:rPr lang="ru-RU" sz="1600" dirty="0">
                <a:solidFill>
                  <a:srgbClr val="FFFF00"/>
                </a:solidFill>
                <a:effectLst>
                  <a:outerShdw blurRad="38100" dist="38100" dir="2700000" algn="tl">
                    <a:srgbClr val="000000">
                      <a:alpha val="43137"/>
                    </a:srgbClr>
                  </a:outerShdw>
                </a:effectLst>
              </a:rPr>
              <a:t/>
            </a:r>
            <a:br>
              <a:rPr lang="ru-RU" sz="1600" dirty="0">
                <a:solidFill>
                  <a:srgbClr val="FFFF00"/>
                </a:solidFill>
                <a:effectLst>
                  <a:outerShdw blurRad="38100" dist="38100" dir="2700000" algn="tl">
                    <a:srgbClr val="000000">
                      <a:alpha val="43137"/>
                    </a:srgbClr>
                  </a:outerShdw>
                </a:effectLst>
              </a:rPr>
            </a:br>
            <a:r>
              <a:rPr lang="ru-RU" sz="1600" dirty="0">
                <a:solidFill>
                  <a:srgbClr val="FFFF00"/>
                </a:solidFill>
                <a:effectLst>
                  <a:outerShdw blurRad="38100" dist="38100" dir="2700000" algn="tl">
                    <a:srgbClr val="000000">
                      <a:alpha val="43137"/>
                    </a:srgbClr>
                  </a:outerShdw>
                </a:effectLst>
              </a:rPr>
              <a:t> </a:t>
            </a:r>
            <a:r>
              <a:rPr lang="ru-RU" sz="1600" dirty="0" smtClean="0">
                <a:solidFill>
                  <a:srgbClr val="FFFF00"/>
                </a:solidFill>
                <a:effectLst>
                  <a:outerShdw blurRad="38100" dist="38100" dir="2700000" algn="tl">
                    <a:srgbClr val="000000">
                      <a:alpha val="43137"/>
                    </a:srgbClr>
                  </a:outerShdw>
                </a:effectLst>
              </a:rPr>
              <a:t> </a:t>
            </a:r>
            <a:endParaRPr lang="ru-RU" sz="1600" dirty="0">
              <a:solidFill>
                <a:srgbClr val="FFFF00"/>
              </a:solidFill>
              <a:effectLst>
                <a:outerShdw blurRad="38100" dist="38100" dir="2700000" algn="tl">
                  <a:srgbClr val="000000">
                    <a:alpha val="43137"/>
                  </a:srgbClr>
                </a:outerShdw>
              </a:effectLst>
            </a:endParaRPr>
          </a:p>
        </p:txBody>
      </p:sp>
      <p:sp>
        <p:nvSpPr>
          <p:cNvPr id="5" name="Прямоугольник 4"/>
          <p:cNvSpPr/>
          <p:nvPr/>
        </p:nvSpPr>
        <p:spPr>
          <a:xfrm>
            <a:off x="8495178" y="6156250"/>
            <a:ext cx="3528587" cy="584775"/>
          </a:xfrm>
          <a:prstGeom prst="rect">
            <a:avLst/>
          </a:prstGeom>
        </p:spPr>
        <p:txBody>
          <a:bodyPr wrap="square">
            <a:spAutoFit/>
          </a:bodyPr>
          <a:lstStyle/>
          <a:p>
            <a:pPr lvl="0" algn="ctr"/>
            <a:r>
              <a:rPr lang="ru-RU" sz="1600" dirty="0" smtClean="0">
                <a:solidFill>
                  <a:srgbClr val="FFFF00"/>
                </a:solidFill>
                <a:effectLst>
                  <a:outerShdw blurRad="38100" dist="38100" dir="2700000" algn="tl">
                    <a:srgbClr val="000000">
                      <a:alpha val="43137"/>
                    </a:srgbClr>
                  </a:outerShdw>
                </a:effectLst>
              </a:rPr>
              <a:t>3.3 Спокойный сектор «Центр Литературная беседка».  </a:t>
            </a:r>
            <a:endParaRPr lang="ru-RU" sz="1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9038717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2"/>
          <p:cNvSpPr txBox="1">
            <a:spLocks/>
          </p:cNvSpPr>
          <p:nvPr/>
        </p:nvSpPr>
        <p:spPr>
          <a:xfrm>
            <a:off x="3934172" y="44059"/>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FFFF00"/>
                </a:solidFill>
                <a:effectLst>
                  <a:outerShdw blurRad="38100" dist="38100" dir="2700000" algn="tl">
                    <a:srgbClr val="000000">
                      <a:alpha val="43137"/>
                    </a:srgbClr>
                  </a:outerShdw>
                </a:effectLst>
              </a:rPr>
              <a:t>3. СПОКОЙНЫЙ СЕКТОР</a:t>
            </a:r>
            <a:endParaRPr lang="ru-RU" sz="1800" b="1" dirty="0">
              <a:solidFill>
                <a:srgbClr val="FFFF00"/>
              </a:solidFill>
              <a:effectLst>
                <a:outerShdw blurRad="38100" dist="38100" dir="2700000" algn="tl">
                  <a:srgbClr val="000000">
                    <a:alpha val="43137"/>
                  </a:srgbClr>
                </a:outerShdw>
              </a:effectLst>
            </a:endParaRPr>
          </a:p>
        </p:txBody>
      </p:sp>
      <p:sp>
        <p:nvSpPr>
          <p:cNvPr id="11" name="Заголовок 2"/>
          <p:cNvSpPr txBox="1">
            <a:spLocks/>
          </p:cNvSpPr>
          <p:nvPr/>
        </p:nvSpPr>
        <p:spPr>
          <a:xfrm>
            <a:off x="1236628" y="6000768"/>
            <a:ext cx="4071966" cy="642941"/>
          </a:xfrm>
          <a:prstGeom prst="rect">
            <a:avLst/>
          </a:prstGeom>
        </p:spPr>
        <p:txBody>
          <a:bodyPr>
            <a:normAutofit fontScale="92500" lnSpcReduction="1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FFFF00"/>
                </a:solidFill>
                <a:effectLst>
                  <a:outerShdw blurRad="38100" dist="38100" dir="2700000" algn="tl">
                    <a:srgbClr val="000000">
                      <a:alpha val="43137"/>
                    </a:srgbClr>
                  </a:outerShdw>
                </a:effectLst>
              </a:rPr>
              <a:t> </a:t>
            </a:r>
            <a:r>
              <a:rPr lang="ru-RU" sz="1500" dirty="0" smtClean="0">
                <a:solidFill>
                  <a:srgbClr val="FFFF00"/>
                </a:solidFill>
                <a:effectLst>
                  <a:outerShdw blurRad="38100" dist="38100" dir="2700000" algn="tl">
                    <a:srgbClr val="000000">
                      <a:alpha val="43137"/>
                    </a:srgbClr>
                  </a:outerShdw>
                </a:effectLst>
              </a:rPr>
              <a:t>3. Спокойный сектор - центр «Уголок дежурства».</a:t>
            </a:r>
            <a:r>
              <a:rPr lang="ru-RU" sz="1600" dirty="0" smtClean="0">
                <a:solidFill>
                  <a:srgbClr val="FFFF00"/>
                </a:solidFill>
                <a:effectLst>
                  <a:outerShdw blurRad="38100" dist="38100" dir="2700000" algn="tl">
                    <a:srgbClr val="000000">
                      <a:alpha val="43137"/>
                    </a:srgbClr>
                  </a:outerShdw>
                </a:effectLst>
              </a:rPr>
              <a:t/>
            </a:r>
            <a:br>
              <a:rPr lang="ru-RU" sz="1600" dirty="0" smtClean="0">
                <a:solidFill>
                  <a:srgbClr val="FFFF00"/>
                </a:solidFill>
                <a:effectLst>
                  <a:outerShdw blurRad="38100" dist="38100" dir="2700000" algn="tl">
                    <a:srgbClr val="000000">
                      <a:alpha val="43137"/>
                    </a:srgbClr>
                  </a:outerShdw>
                </a:effectLst>
              </a:rPr>
            </a:br>
            <a:r>
              <a:rPr lang="ru-RU" sz="1600" dirty="0" smtClean="0">
                <a:solidFill>
                  <a:srgbClr val="FFFF00"/>
                </a:solidFill>
                <a:effectLst>
                  <a:outerShdw blurRad="38100" dist="38100" dir="2700000" algn="tl">
                    <a:srgbClr val="000000">
                      <a:alpha val="43137"/>
                    </a:srgbClr>
                  </a:outerShdw>
                </a:effectLst>
              </a:rPr>
              <a:t> </a:t>
            </a:r>
            <a:endParaRPr lang="ru-RU" sz="1600" dirty="0">
              <a:solidFill>
                <a:srgbClr val="FFFF00"/>
              </a:solidFill>
              <a:effectLst>
                <a:outerShdw blurRad="38100" dist="38100" dir="2700000" algn="tl">
                  <a:srgbClr val="000000">
                    <a:alpha val="43137"/>
                  </a:srgbClr>
                </a:outerShdw>
              </a:effectLst>
            </a:endParaRPr>
          </a:p>
        </p:txBody>
      </p:sp>
      <p:sp>
        <p:nvSpPr>
          <p:cNvPr id="12" name="Текст 3"/>
          <p:cNvSpPr txBox="1">
            <a:spLocks/>
          </p:cNvSpPr>
          <p:nvPr/>
        </p:nvSpPr>
        <p:spPr>
          <a:xfrm>
            <a:off x="7237420" y="5929330"/>
            <a:ext cx="4000528" cy="714380"/>
          </a:xfrm>
          <a:prstGeom prst="rect">
            <a:avLst/>
          </a:prstGeom>
        </p:spPr>
        <p:txBody>
          <a:bodyPr>
            <a:noAutofit/>
          </a:bodyPr>
          <a:lstStyle>
            <a:lvl1pPr marL="223838" indent="-223838"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475488" indent="-228600" algn="l" defTabSz="914400" rtl="0" eaLnBrk="1" latinLnBrk="0" hangingPunct="1">
              <a:lnSpc>
                <a:spcPct val="90000"/>
              </a:lnSpc>
              <a:spcBef>
                <a:spcPts val="600"/>
              </a:spcBef>
              <a:buFont typeface="Arial" pitchFamily="34" charset="0"/>
              <a:buChar char="–"/>
              <a:defRPr sz="2000" kern="1200">
                <a:solidFill>
                  <a:schemeClr val="tx1"/>
                </a:solidFill>
                <a:latin typeface="+mn-lt"/>
                <a:ea typeface="+mn-ea"/>
                <a:cs typeface="+mn-cs"/>
              </a:defRPr>
            </a:lvl2pPr>
            <a:lvl3pPr marL="704088"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950976"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179576"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26464"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6pPr>
            <a:lvl7pPr marL="1655064"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01952"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8pPr>
            <a:lvl9pPr marL="213055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a:lstStyle>
          <a:p>
            <a:pPr marL="0" lvl="0" indent="0" algn="ctr">
              <a:lnSpc>
                <a:spcPct val="100000"/>
              </a:lnSpc>
              <a:spcBef>
                <a:spcPts val="0"/>
              </a:spcBef>
              <a:buSzTx/>
              <a:buNone/>
            </a:pPr>
            <a:r>
              <a:rPr lang="ru-RU" sz="1400" dirty="0" smtClean="0">
                <a:solidFill>
                  <a:srgbClr val="FFFF00"/>
                </a:solidFill>
                <a:effectLst>
                  <a:outerShdw blurRad="38100" dist="38100" dir="2700000" algn="tl">
                    <a:srgbClr val="000000">
                      <a:alpha val="43137"/>
                    </a:srgbClr>
                  </a:outerShdw>
                </a:effectLst>
              </a:rPr>
              <a:t>3.  </a:t>
            </a:r>
            <a:r>
              <a:rPr lang="ru-RU" sz="1400" dirty="0">
                <a:solidFill>
                  <a:srgbClr val="FFFF00"/>
                </a:solidFill>
                <a:effectLst>
                  <a:outerShdw blurRad="38100" dist="38100" dir="2700000" algn="tl">
                    <a:srgbClr val="000000">
                      <a:alpha val="43137"/>
                    </a:srgbClr>
                  </a:outerShdw>
                </a:effectLst>
              </a:rPr>
              <a:t>Спокойный </a:t>
            </a:r>
            <a:r>
              <a:rPr lang="ru-RU" sz="1400" dirty="0" smtClean="0">
                <a:solidFill>
                  <a:srgbClr val="FFFF00"/>
                </a:solidFill>
                <a:effectLst>
                  <a:outerShdw blurRad="38100" dist="38100" dir="2700000" algn="tl">
                    <a:srgbClr val="000000">
                      <a:alpha val="43137"/>
                    </a:srgbClr>
                  </a:outerShdw>
                </a:effectLst>
              </a:rPr>
              <a:t>сектор «Ширма для </a:t>
            </a:r>
            <a:r>
              <a:rPr lang="ru-RU" sz="1400" dirty="0" err="1" smtClean="0">
                <a:solidFill>
                  <a:srgbClr val="FFFF00"/>
                </a:solidFill>
                <a:effectLst>
                  <a:outerShdw blurRad="38100" dist="38100" dir="2700000" algn="tl">
                    <a:srgbClr val="000000">
                      <a:alpha val="43137"/>
                    </a:srgbClr>
                  </a:outerShdw>
                </a:effectLst>
              </a:rPr>
              <a:t>трансформируемости</a:t>
            </a:r>
            <a:r>
              <a:rPr lang="ru-RU" sz="1400" dirty="0" smtClean="0">
                <a:solidFill>
                  <a:srgbClr val="FFFF00"/>
                </a:solidFill>
                <a:effectLst>
                  <a:outerShdw blurRad="38100" dist="38100" dir="2700000" algn="tl">
                    <a:srgbClr val="000000">
                      <a:alpha val="43137"/>
                    </a:srgbClr>
                  </a:outerShdw>
                </a:effectLst>
              </a:rPr>
              <a:t>».</a:t>
            </a:r>
            <a:r>
              <a:rPr lang="ru-RU" sz="1400" dirty="0">
                <a:solidFill>
                  <a:srgbClr val="FFFF00"/>
                </a:solidFill>
                <a:effectLst>
                  <a:outerShdw blurRad="38100" dist="38100" dir="2700000" algn="tl">
                    <a:srgbClr val="000000">
                      <a:alpha val="43137"/>
                    </a:srgbClr>
                  </a:outerShdw>
                </a:effectLst>
              </a:rPr>
              <a:t/>
            </a:r>
            <a:br>
              <a:rPr lang="ru-RU" sz="1400" dirty="0">
                <a:solidFill>
                  <a:srgbClr val="FFFF00"/>
                </a:solidFill>
                <a:effectLst>
                  <a:outerShdw blurRad="38100" dist="38100" dir="2700000" algn="tl">
                    <a:srgbClr val="000000">
                      <a:alpha val="43137"/>
                    </a:srgbClr>
                  </a:outerShdw>
                </a:effectLst>
              </a:rPr>
            </a:br>
            <a:r>
              <a:rPr lang="ru-RU" sz="1400" dirty="0">
                <a:solidFill>
                  <a:srgbClr val="FFFF00"/>
                </a:solidFill>
                <a:effectLst>
                  <a:outerShdw blurRad="38100" dist="38100" dir="2700000" algn="tl">
                    <a:srgbClr val="000000">
                      <a:alpha val="43137"/>
                    </a:srgbClr>
                  </a:outerShdw>
                </a:effectLst>
              </a:rPr>
              <a:t> </a:t>
            </a:r>
            <a:r>
              <a:rPr lang="ru-RU" sz="1400" dirty="0" smtClean="0">
                <a:solidFill>
                  <a:srgbClr val="FFFF00"/>
                </a:solidFill>
                <a:effectLst>
                  <a:outerShdw blurRad="38100" dist="38100" dir="2700000" algn="tl">
                    <a:srgbClr val="000000">
                      <a:alpha val="43137"/>
                    </a:srgbClr>
                  </a:outerShdw>
                </a:effectLst>
              </a:rPr>
              <a:t> </a:t>
            </a:r>
            <a:endParaRPr lang="ru-RU" sz="1400" dirty="0">
              <a:solidFill>
                <a:srgbClr val="FFFF00"/>
              </a:solidFill>
              <a:effectLst>
                <a:outerShdw blurRad="38100" dist="38100" dir="2700000" algn="tl">
                  <a:srgbClr val="000000">
                    <a:alpha val="43137"/>
                  </a:srgbClr>
                </a:outerShdw>
              </a:effectLst>
            </a:endParaRPr>
          </a:p>
        </p:txBody>
      </p:sp>
      <p:sp>
        <p:nvSpPr>
          <p:cNvPr id="5" name="Прямоугольник 4"/>
          <p:cNvSpPr/>
          <p:nvPr/>
        </p:nvSpPr>
        <p:spPr>
          <a:xfrm>
            <a:off x="9737750" y="6156250"/>
            <a:ext cx="2286015" cy="338554"/>
          </a:xfrm>
          <a:prstGeom prst="rect">
            <a:avLst/>
          </a:prstGeom>
        </p:spPr>
        <p:txBody>
          <a:bodyPr wrap="square">
            <a:spAutoFit/>
          </a:bodyPr>
          <a:lstStyle/>
          <a:p>
            <a:pPr lvl="0" algn="ctr"/>
            <a:r>
              <a:rPr lang="ru-RU" sz="1600" dirty="0" smtClean="0">
                <a:solidFill>
                  <a:srgbClr val="FFFF00"/>
                </a:solidFill>
                <a:effectLst>
                  <a:outerShdw blurRad="38100" dist="38100" dir="2700000" algn="tl">
                    <a:srgbClr val="000000">
                      <a:alpha val="43137"/>
                    </a:srgbClr>
                  </a:outerShdw>
                </a:effectLst>
              </a:rPr>
              <a:t> </a:t>
            </a:r>
            <a:endParaRPr lang="ru-RU" sz="1600" dirty="0">
              <a:solidFill>
                <a:srgbClr val="FFFF00"/>
              </a:solidFill>
              <a:effectLst>
                <a:outerShdw blurRad="38100" dist="38100" dir="2700000" algn="tl">
                  <a:srgbClr val="000000">
                    <a:alpha val="43137"/>
                  </a:srgbClr>
                </a:outerShdw>
              </a:effectLst>
            </a:endParaRPr>
          </a:p>
        </p:txBody>
      </p:sp>
      <p:pic>
        <p:nvPicPr>
          <p:cNvPr id="21" name="Рисунок 20" descr="IMG_20191121_151326.jpg"/>
          <p:cNvPicPr>
            <a:picLocks noGrp="1" noChangeAspect="1"/>
          </p:cNvPicPr>
          <p:nvPr>
            <p:ph type="pic" idx="13"/>
          </p:nvPr>
        </p:nvPicPr>
        <p:blipFill>
          <a:blip r:embed="rId3" cstate="print"/>
          <a:srcRect l="25296" t="22804" r="16744"/>
          <a:stretch>
            <a:fillRect/>
          </a:stretch>
        </p:blipFill>
        <p:spPr>
          <a:xfrm>
            <a:off x="7237420" y="714356"/>
            <a:ext cx="3902512" cy="4954027"/>
          </a:xfrm>
        </p:spPr>
      </p:pic>
      <p:pic>
        <p:nvPicPr>
          <p:cNvPr id="13" name="Рисунок 12" descr="IMG_20191121_153349.jpg"/>
          <p:cNvPicPr>
            <a:picLocks noGrp="1" noChangeAspect="1"/>
          </p:cNvPicPr>
          <p:nvPr>
            <p:ph type="pic" idx="10"/>
          </p:nvPr>
        </p:nvPicPr>
        <p:blipFill>
          <a:blip r:embed="rId4" cstate="print"/>
          <a:srcRect l="11411" t="13936" r="12574" b="10051"/>
          <a:stretch>
            <a:fillRect/>
          </a:stretch>
        </p:blipFill>
        <p:spPr>
          <a:xfrm>
            <a:off x="1363373" y="642919"/>
            <a:ext cx="3945222" cy="5095912"/>
          </a:xfrm>
        </p:spPr>
      </p:pic>
    </p:spTree>
    <p:extLst>
      <p:ext uri="{BB962C8B-B14F-4D97-AF65-F5344CB8AC3E}">
        <p14:creationId xmlns:p14="http://schemas.microsoft.com/office/powerpoint/2010/main" xmlns="" val="9038717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808660" y="142852"/>
            <a:ext cx="6143668" cy="357190"/>
          </a:xfrm>
        </p:spPr>
        <p:txBody>
          <a:bodyPr>
            <a:normAutofit fontScale="90000"/>
          </a:bodyPr>
          <a:lstStyle/>
          <a:p>
            <a:pPr algn="ctr"/>
            <a:r>
              <a:rPr lang="ru-RU" sz="1600" dirty="0" smtClean="0">
                <a:solidFill>
                  <a:schemeClr val="accent5">
                    <a:lumMod val="60000"/>
                    <a:lumOff val="40000"/>
                  </a:schemeClr>
                </a:solidFill>
                <a:effectLst>
                  <a:outerShdw blurRad="38100" dist="38100" dir="2700000" algn="tl">
                    <a:srgbClr val="000000">
                      <a:alpha val="43137"/>
                    </a:srgbClr>
                  </a:outerShdw>
                </a:effectLst>
              </a:rPr>
              <a:t>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t>
            </a:r>
            <a:endParaRPr lang="ru-RU" sz="1600" dirty="0">
              <a:solidFill>
                <a:schemeClr val="accent5">
                  <a:lumMod val="60000"/>
                  <a:lumOff val="40000"/>
                </a:schemeClr>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379372" y="142852"/>
            <a:ext cx="7500990"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1400" b="1" dirty="0">
              <a:solidFill>
                <a:schemeClr val="accent1">
                  <a:lumMod val="60000"/>
                  <a:lumOff val="40000"/>
                </a:schemeClr>
              </a:solidFill>
              <a:effectLst>
                <a:outerShdw blurRad="38100" dist="38100" dir="2700000" algn="tl">
                  <a:srgbClr val="000000">
                    <a:alpha val="43137"/>
                  </a:srgbClr>
                </a:outerShdw>
              </a:effectLst>
            </a:endParaRPr>
          </a:p>
        </p:txBody>
      </p:sp>
      <p:sp>
        <p:nvSpPr>
          <p:cNvPr id="8" name="Прямоугольник 7"/>
          <p:cNvSpPr/>
          <p:nvPr/>
        </p:nvSpPr>
        <p:spPr>
          <a:xfrm>
            <a:off x="7380296" y="785794"/>
            <a:ext cx="4306875" cy="707886"/>
          </a:xfrm>
          <a:prstGeom prst="rect">
            <a:avLst/>
          </a:prstGeom>
        </p:spPr>
        <p:txBody>
          <a:bodyPr wrap="square">
            <a:spAutoFit/>
          </a:bodyPr>
          <a:lstStyle/>
          <a:p>
            <a:endParaRPr lang="ru-RU" sz="1200" dirty="0" smtClean="0">
              <a:solidFill>
                <a:srgbClr val="FFFF00"/>
              </a:solidFill>
            </a:endParaRPr>
          </a:p>
          <a:p>
            <a:endParaRPr lang="ru-RU" sz="1400" dirty="0" smtClean="0">
              <a:solidFill>
                <a:srgbClr val="FFFF00"/>
              </a:solidFill>
            </a:endParaRPr>
          </a:p>
          <a:p>
            <a:r>
              <a:rPr lang="ru-RU" sz="1400" dirty="0" smtClean="0">
                <a:solidFill>
                  <a:srgbClr val="FFFF00"/>
                </a:solidFill>
              </a:rPr>
              <a:t> </a:t>
            </a:r>
            <a:endParaRPr lang="ru-RU" sz="1400" dirty="0"/>
          </a:p>
        </p:txBody>
      </p:sp>
      <p:pic>
        <p:nvPicPr>
          <p:cNvPr id="11" name="Рисунок 10" descr="IMG_20191212_125512.jpg"/>
          <p:cNvPicPr>
            <a:picLocks noGrp="1" noChangeAspect="1"/>
          </p:cNvPicPr>
          <p:nvPr>
            <p:ph type="pic" idx="10"/>
          </p:nvPr>
        </p:nvPicPr>
        <p:blipFill>
          <a:blip r:embed="rId3" cstate="print"/>
          <a:srcRect t="2113" r="4449" b="2113"/>
          <a:stretch>
            <a:fillRect/>
          </a:stretch>
        </p:blipFill>
        <p:spPr>
          <a:xfrm>
            <a:off x="236496" y="785794"/>
            <a:ext cx="7500948" cy="5638800"/>
          </a:xfrm>
        </p:spPr>
      </p:pic>
      <p:sp>
        <p:nvSpPr>
          <p:cNvPr id="17" name="Прямоугольник 16"/>
          <p:cNvSpPr/>
          <p:nvPr/>
        </p:nvSpPr>
        <p:spPr>
          <a:xfrm>
            <a:off x="8023238" y="1000108"/>
            <a:ext cx="4071966" cy="5262979"/>
          </a:xfrm>
          <a:prstGeom prst="rect">
            <a:avLst/>
          </a:prstGeom>
        </p:spPr>
        <p:txBody>
          <a:bodyPr wrap="square">
            <a:spAutoFit/>
          </a:bodyPr>
          <a:lstStyle/>
          <a:p>
            <a:r>
              <a:rPr lang="ru-RU" sz="1400" dirty="0" smtClean="0">
                <a:solidFill>
                  <a:schemeClr val="accent4"/>
                </a:solidFill>
              </a:rPr>
              <a:t>Среда для диалога с родителями включает в себя следующие центры: «Информационный центр» ,«Консультативный цент», «Практический центр»,  которые отражают различные практики взаимодействия педагога с родителями в помещении для приема воспитанников .</a:t>
            </a:r>
          </a:p>
          <a:p>
            <a:r>
              <a:rPr lang="ru-RU" sz="1400" dirty="0" smtClean="0">
                <a:solidFill>
                  <a:schemeClr val="accent4"/>
                </a:solidFill>
              </a:rPr>
              <a:t>«Информационный центр» отражает  информацию о текущей деятельности группы и о возможном участие родителей в этой деятельности .</a:t>
            </a:r>
          </a:p>
          <a:p>
            <a:r>
              <a:rPr lang="ru-RU" sz="1400" dirty="0" smtClean="0">
                <a:solidFill>
                  <a:schemeClr val="accent4"/>
                </a:solidFill>
              </a:rPr>
              <a:t>В «Консультативном центе»  предусмотрена   возможность осуществления   обратной связи со всем персоналом ДОО (администрации, специалистов, на сайте ДОУ), а также представлены ответы на вопросы родителей ( в том числе анонимные)</a:t>
            </a:r>
          </a:p>
          <a:p>
            <a:r>
              <a:rPr lang="ru-RU" sz="1400" dirty="0" smtClean="0">
                <a:solidFill>
                  <a:schemeClr val="accent4"/>
                </a:solidFill>
              </a:rPr>
              <a:t> В «Практический центр» организованно пространство для хранения партфолио воспитанников  и «Карта наблюдений»,  для демонстрации детских продуктов деятельности, а так же для трансляции совместных  продуктов деятельности родителей  и  воспитанников группы.</a:t>
            </a:r>
          </a:p>
        </p:txBody>
      </p:sp>
      <p:sp>
        <p:nvSpPr>
          <p:cNvPr id="18" name="Прямоугольник 17"/>
          <p:cNvSpPr/>
          <p:nvPr/>
        </p:nvSpPr>
        <p:spPr>
          <a:xfrm>
            <a:off x="3449906" y="214290"/>
            <a:ext cx="5289012" cy="369332"/>
          </a:xfrm>
          <a:prstGeom prst="rect">
            <a:avLst/>
          </a:prstGeom>
        </p:spPr>
        <p:txBody>
          <a:bodyPr wrap="square">
            <a:spAutoFit/>
          </a:bodyPr>
          <a:lstStyle/>
          <a:p>
            <a:pPr algn="ctr"/>
            <a:r>
              <a:rPr lang="ru-RU" b="1" dirty="0" smtClean="0">
                <a:solidFill>
                  <a:srgbClr val="FF9933"/>
                </a:solidFill>
              </a:rPr>
              <a:t>4. </a:t>
            </a:r>
            <a:r>
              <a:rPr lang="ru-RU" b="1" dirty="0" smtClean="0">
                <a:solidFill>
                  <a:srgbClr val="FF9933"/>
                </a:solidFill>
                <a:latin typeface="Times New Roman" panose="02020603050405020304" pitchFamily="18" charset="0"/>
                <a:ea typeface="Times New Roman" panose="02020603050405020304" pitchFamily="18" charset="0"/>
              </a:rPr>
              <a:t>Организация среды для диалога с родителями</a:t>
            </a:r>
            <a:endParaRPr lang="ru-RU" b="1" dirty="0">
              <a:solidFill>
                <a:srgbClr val="FF9933"/>
              </a:solidFill>
            </a:endParaRPr>
          </a:p>
        </p:txBody>
      </p:sp>
    </p:spTree>
    <p:extLst>
      <p:ext uri="{BB962C8B-B14F-4D97-AF65-F5344CB8AC3E}">
        <p14:creationId xmlns:p14="http://schemas.microsoft.com/office/powerpoint/2010/main" xmlns="" val="4956790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307934" y="5857892"/>
            <a:ext cx="3663524" cy="642942"/>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rgbClr val="FF9933"/>
                </a:solidFill>
              </a:rPr>
              <a:t> </a:t>
            </a:r>
            <a:r>
              <a:rPr lang="ru-RU" sz="6400" dirty="0" smtClean="0">
                <a:solidFill>
                  <a:srgbClr val="FF9933"/>
                </a:solidFill>
              </a:rPr>
              <a:t>Среда для диалога с родителями «Информационный центр»</a:t>
            </a:r>
          </a:p>
          <a:p>
            <a:pPr algn="ctr"/>
            <a:r>
              <a:rPr lang="ru-RU" sz="6400" dirty="0" smtClean="0">
                <a:solidFill>
                  <a:srgbClr val="FF9933"/>
                </a:solidFill>
              </a:rPr>
              <a:t> </a:t>
            </a:r>
            <a:endParaRPr lang="ru-RU" sz="6400" dirty="0">
              <a:solidFill>
                <a:srgbClr val="FF9933"/>
              </a:solidFill>
            </a:endParaRPr>
          </a:p>
        </p:txBody>
      </p:sp>
      <p:sp>
        <p:nvSpPr>
          <p:cNvPr id="10" name="Заголовок 2"/>
          <p:cNvSpPr txBox="1">
            <a:spLocks/>
          </p:cNvSpPr>
          <p:nvPr/>
        </p:nvSpPr>
        <p:spPr>
          <a:xfrm>
            <a:off x="8086776" y="5969123"/>
            <a:ext cx="4105826" cy="702264"/>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lnSpc>
                <a:spcPct val="100000"/>
              </a:lnSpc>
              <a:spcBef>
                <a:spcPts val="0"/>
              </a:spcBef>
            </a:pPr>
            <a:r>
              <a:rPr lang="ru-RU" sz="2200" dirty="0" smtClean="0">
                <a:solidFill>
                  <a:srgbClr val="FF9933"/>
                </a:solidFill>
              </a:rPr>
              <a:t> </a:t>
            </a:r>
            <a:r>
              <a:rPr lang="ru-RU" sz="1800" dirty="0" smtClean="0">
                <a:solidFill>
                  <a:srgbClr val="FF9933"/>
                </a:solidFill>
              </a:rPr>
              <a:t>Среда </a:t>
            </a:r>
            <a:r>
              <a:rPr lang="ru-RU" sz="1800" dirty="0">
                <a:solidFill>
                  <a:srgbClr val="FF9933"/>
                </a:solidFill>
              </a:rPr>
              <a:t>для диалога с </a:t>
            </a:r>
            <a:r>
              <a:rPr lang="ru-RU" sz="1800" dirty="0" smtClean="0">
                <a:solidFill>
                  <a:srgbClr val="FF9933"/>
                </a:solidFill>
              </a:rPr>
              <a:t>родителями «Информационный центр»</a:t>
            </a:r>
            <a:endParaRPr lang="ru-RU" sz="1800" dirty="0">
              <a:solidFill>
                <a:srgbClr val="FF9933"/>
              </a:solidFill>
            </a:endParaRPr>
          </a:p>
          <a:p>
            <a:pPr algn="ctr">
              <a:lnSpc>
                <a:spcPct val="100000"/>
              </a:lnSpc>
              <a:spcBef>
                <a:spcPts val="0"/>
              </a:spcBef>
            </a:pPr>
            <a:r>
              <a:rPr lang="ru-RU" sz="2200" dirty="0" smtClean="0">
                <a:solidFill>
                  <a:srgbClr val="FF9933"/>
                </a:solidFill>
              </a:rPr>
              <a:t> </a:t>
            </a:r>
            <a:endParaRPr lang="ru-RU" sz="2200" dirty="0">
              <a:solidFill>
                <a:srgbClr val="FF9933"/>
              </a:solidFill>
            </a:endParaRPr>
          </a:p>
        </p:txBody>
      </p:sp>
      <p:sp>
        <p:nvSpPr>
          <p:cNvPr id="14" name="Заголовок 2"/>
          <p:cNvSpPr txBox="1">
            <a:spLocks/>
          </p:cNvSpPr>
          <p:nvPr/>
        </p:nvSpPr>
        <p:spPr>
          <a:xfrm>
            <a:off x="4164745" y="5867302"/>
            <a:ext cx="4001369" cy="804085"/>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lnSpc>
                <a:spcPct val="100000"/>
              </a:lnSpc>
              <a:spcBef>
                <a:spcPts val="0"/>
              </a:spcBef>
            </a:pPr>
            <a:r>
              <a:rPr lang="ru-RU" sz="1800" dirty="0" smtClean="0">
                <a:solidFill>
                  <a:srgbClr val="FF9933"/>
                </a:solidFill>
              </a:rPr>
              <a:t>Среда </a:t>
            </a:r>
            <a:r>
              <a:rPr lang="ru-RU" sz="1800" dirty="0">
                <a:solidFill>
                  <a:srgbClr val="FF9933"/>
                </a:solidFill>
              </a:rPr>
              <a:t>для диалога с </a:t>
            </a:r>
            <a:r>
              <a:rPr lang="ru-RU" sz="1800" dirty="0" smtClean="0">
                <a:solidFill>
                  <a:srgbClr val="FF9933"/>
                </a:solidFill>
              </a:rPr>
              <a:t>родителями «Информационный центр»</a:t>
            </a:r>
            <a:endParaRPr lang="ru-RU" sz="1800" dirty="0">
              <a:solidFill>
                <a:srgbClr val="FF9933"/>
              </a:solidFill>
            </a:endParaRPr>
          </a:p>
          <a:p>
            <a:pPr algn="ctr">
              <a:lnSpc>
                <a:spcPct val="100000"/>
              </a:lnSpc>
              <a:spcBef>
                <a:spcPts val="0"/>
              </a:spcBef>
            </a:pPr>
            <a:r>
              <a:rPr lang="ru-RU" sz="2000" dirty="0">
                <a:solidFill>
                  <a:srgbClr val="FF9933"/>
                </a:solidFill>
              </a:rPr>
              <a:t> </a:t>
            </a:r>
            <a:r>
              <a:rPr lang="ru-RU" sz="2000" dirty="0" smtClean="0">
                <a:solidFill>
                  <a:srgbClr val="FF9933"/>
                </a:solidFill>
              </a:rPr>
              <a:t> </a:t>
            </a:r>
            <a:endParaRPr lang="ru-RU" sz="2000" dirty="0">
              <a:solidFill>
                <a:srgbClr val="FF9933"/>
              </a:solidFill>
            </a:endParaRPr>
          </a:p>
        </p:txBody>
      </p:sp>
      <p:sp>
        <p:nvSpPr>
          <p:cNvPr id="15" name="Заголовок 2"/>
          <p:cNvSpPr txBox="1">
            <a:spLocks/>
          </p:cNvSpPr>
          <p:nvPr/>
        </p:nvSpPr>
        <p:spPr>
          <a:xfrm>
            <a:off x="3502124" y="44059"/>
            <a:ext cx="5832648" cy="35290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rgbClr val="FF9933"/>
                </a:solidFill>
              </a:rPr>
              <a:t>4</a:t>
            </a:r>
            <a:r>
              <a:rPr lang="ru-RU" sz="1800" b="1" dirty="0" smtClean="0">
                <a:solidFill>
                  <a:srgbClr val="FF9933"/>
                </a:solidFill>
              </a:rPr>
              <a:t>. </a:t>
            </a:r>
            <a:r>
              <a:rPr lang="ru-RU" sz="1800" b="1" dirty="0">
                <a:solidFill>
                  <a:srgbClr val="FF9933"/>
                </a:solidFill>
                <a:latin typeface="Times New Roman" panose="02020603050405020304" pitchFamily="18" charset="0"/>
                <a:ea typeface="Times New Roman" panose="02020603050405020304" pitchFamily="18" charset="0"/>
              </a:rPr>
              <a:t>Организация среды для диалога с родителями</a:t>
            </a:r>
            <a:endParaRPr lang="ru-RU" sz="1800" b="1" dirty="0">
              <a:solidFill>
                <a:srgbClr val="FF9933"/>
              </a:solidFill>
            </a:endParaRPr>
          </a:p>
        </p:txBody>
      </p:sp>
      <p:pic>
        <p:nvPicPr>
          <p:cNvPr id="16" name="Рисунок 15" descr="IMG_20191212_125720.jpg"/>
          <p:cNvPicPr>
            <a:picLocks noGrp="1" noChangeAspect="1"/>
          </p:cNvPicPr>
          <p:nvPr>
            <p:ph type="pic" idx="10"/>
          </p:nvPr>
        </p:nvPicPr>
        <p:blipFill>
          <a:blip r:embed="rId3" cstate="print"/>
          <a:srcRect l="4304" r="4304"/>
          <a:stretch>
            <a:fillRect/>
          </a:stretch>
        </p:blipFill>
        <p:spPr>
          <a:xfrm>
            <a:off x="8237538" y="500063"/>
            <a:ext cx="3767137" cy="5495925"/>
          </a:xfrm>
        </p:spPr>
      </p:pic>
      <p:sp>
        <p:nvSpPr>
          <p:cNvPr id="9" name="Прямоугольник 8"/>
          <p:cNvSpPr/>
          <p:nvPr/>
        </p:nvSpPr>
        <p:spPr>
          <a:xfrm flipH="1">
            <a:off x="3522644" y="1500173"/>
            <a:ext cx="357191" cy="523220"/>
          </a:xfrm>
          <a:prstGeom prst="rect">
            <a:avLst/>
          </a:prstGeom>
        </p:spPr>
        <p:txBody>
          <a:bodyPr wrap="square">
            <a:spAutoFit/>
          </a:bodyPr>
          <a:lstStyle/>
          <a:p>
            <a:endParaRPr lang="ru-RU" sz="1400" dirty="0" smtClean="0">
              <a:solidFill>
                <a:srgbClr val="FFFF00"/>
              </a:solidFill>
            </a:endParaRPr>
          </a:p>
          <a:p>
            <a:r>
              <a:rPr lang="ru-RU" sz="1400" dirty="0" smtClean="0">
                <a:solidFill>
                  <a:srgbClr val="FFFF00"/>
                </a:solidFill>
              </a:rPr>
              <a:t> </a:t>
            </a:r>
            <a:endParaRPr lang="ru-RU" sz="1400" dirty="0">
              <a:solidFill>
                <a:srgbClr val="FFFF00"/>
              </a:solidFill>
            </a:endParaRPr>
          </a:p>
        </p:txBody>
      </p:sp>
      <p:pic>
        <p:nvPicPr>
          <p:cNvPr id="20" name="Рисунок 19" descr="IMG_20191212_125709.jpg"/>
          <p:cNvPicPr>
            <a:picLocks noGrp="1" noChangeAspect="1"/>
          </p:cNvPicPr>
          <p:nvPr>
            <p:ph type="pic" idx="13"/>
          </p:nvPr>
        </p:nvPicPr>
        <p:blipFill>
          <a:blip r:embed="rId4" cstate="print"/>
          <a:srcRect l="10568" r="13418" b="4983"/>
          <a:stretch>
            <a:fillRect/>
          </a:stretch>
        </p:blipFill>
        <p:spPr>
          <a:xfrm>
            <a:off x="4237024" y="571480"/>
            <a:ext cx="3786214" cy="5357829"/>
          </a:xfrm>
        </p:spPr>
      </p:pic>
      <p:pic>
        <p:nvPicPr>
          <p:cNvPr id="17" name="Рисунок 16" descr="IMG_20191212_130535.jpg"/>
          <p:cNvPicPr>
            <a:picLocks noGrp="1" noChangeAspect="1"/>
          </p:cNvPicPr>
          <p:nvPr>
            <p:ph type="pic" idx="1"/>
          </p:nvPr>
        </p:nvPicPr>
        <p:blipFill>
          <a:blip r:embed="rId5" cstate="print"/>
          <a:srcRect l="2344" t="7601" r="2344" b="7517"/>
          <a:stretch>
            <a:fillRect/>
          </a:stretch>
        </p:blipFill>
        <p:spPr>
          <a:xfrm>
            <a:off x="236496" y="571480"/>
            <a:ext cx="3808395" cy="5286412"/>
          </a:xfrm>
        </p:spPr>
      </p:pic>
    </p:spTree>
    <p:extLst>
      <p:ext uri="{BB962C8B-B14F-4D97-AF65-F5344CB8AC3E}">
        <p14:creationId xmlns:p14="http://schemas.microsoft.com/office/powerpoint/2010/main" xmlns="" val="22132169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5"/>
          <p:cNvSpPr txBox="1">
            <a:spLocks/>
          </p:cNvSpPr>
          <p:nvPr/>
        </p:nvSpPr>
        <p:spPr>
          <a:xfrm>
            <a:off x="1236628" y="6429372"/>
            <a:ext cx="4286280" cy="428628"/>
          </a:xfrm>
          <a:prstGeom prst="rect">
            <a:avLst/>
          </a:prstGeom>
        </p:spPr>
        <p:txBody>
          <a:bodyPr vert="horz" lIns="91440" tIns="45720" rIns="91440" bIns="45720" rtlCol="0" anchor="b">
            <a:normAutofit fontScale="90000" lnSpcReduction="10000"/>
          </a:body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ru-RU" sz="3200" b="0" i="0" u="none" strike="noStrike" kern="1200" cap="none" spc="0" normalizeH="0" baseline="0" noProof="0" dirty="0">
              <a:ln>
                <a:noFill/>
              </a:ln>
              <a:solidFill>
                <a:schemeClr val="accent2"/>
              </a:solidFill>
              <a:effectLst/>
              <a:uLnTx/>
              <a:uFillTx/>
              <a:latin typeface="+mj-lt"/>
              <a:ea typeface="+mj-ea"/>
              <a:cs typeface="+mj-cs"/>
            </a:endParaRPr>
          </a:p>
        </p:txBody>
      </p:sp>
      <p:sp>
        <p:nvSpPr>
          <p:cNvPr id="19" name="Прямоугольник 18"/>
          <p:cNvSpPr/>
          <p:nvPr/>
        </p:nvSpPr>
        <p:spPr>
          <a:xfrm>
            <a:off x="665124" y="6072206"/>
            <a:ext cx="4572031" cy="892552"/>
          </a:xfrm>
          <a:prstGeom prst="rect">
            <a:avLst/>
          </a:prstGeom>
        </p:spPr>
        <p:txBody>
          <a:bodyPr wrap="square">
            <a:spAutoFit/>
          </a:bodyPr>
          <a:lstStyle/>
          <a:p>
            <a:pPr algn="ctr">
              <a:lnSpc>
                <a:spcPct val="100000"/>
              </a:lnSpc>
              <a:spcBef>
                <a:spcPts val="0"/>
              </a:spcBef>
            </a:pPr>
            <a:r>
              <a:rPr lang="ru-RU" sz="1600" dirty="0" smtClean="0">
                <a:solidFill>
                  <a:srgbClr val="FF9933"/>
                </a:solidFill>
              </a:rPr>
              <a:t>Среда для диалога с родителями «Практический  центр»</a:t>
            </a:r>
          </a:p>
          <a:p>
            <a:pPr algn="ctr">
              <a:lnSpc>
                <a:spcPct val="100000"/>
              </a:lnSpc>
              <a:spcBef>
                <a:spcPts val="0"/>
              </a:spcBef>
            </a:pPr>
            <a:r>
              <a:rPr lang="ru-RU" sz="2000" dirty="0" smtClean="0">
                <a:solidFill>
                  <a:srgbClr val="FF9933"/>
                </a:solidFill>
              </a:rPr>
              <a:t> </a:t>
            </a:r>
            <a:endParaRPr lang="ru-RU" dirty="0"/>
          </a:p>
        </p:txBody>
      </p:sp>
      <p:sp>
        <p:nvSpPr>
          <p:cNvPr id="20" name="Прямоугольник 19"/>
          <p:cNvSpPr/>
          <p:nvPr/>
        </p:nvSpPr>
        <p:spPr>
          <a:xfrm>
            <a:off x="6380164" y="6072206"/>
            <a:ext cx="4071966" cy="830997"/>
          </a:xfrm>
          <a:prstGeom prst="rect">
            <a:avLst/>
          </a:prstGeom>
        </p:spPr>
        <p:txBody>
          <a:bodyPr wrap="square">
            <a:spAutoFit/>
          </a:bodyPr>
          <a:lstStyle/>
          <a:p>
            <a:pPr algn="ctr">
              <a:lnSpc>
                <a:spcPct val="100000"/>
              </a:lnSpc>
              <a:spcBef>
                <a:spcPts val="0"/>
              </a:spcBef>
            </a:pPr>
            <a:r>
              <a:rPr lang="ru-RU" sz="1600" dirty="0" smtClean="0">
                <a:solidFill>
                  <a:srgbClr val="FF9933"/>
                </a:solidFill>
              </a:rPr>
              <a:t>Среда для диалога с родителями «Практический центр»</a:t>
            </a:r>
          </a:p>
          <a:p>
            <a:pPr algn="ctr">
              <a:lnSpc>
                <a:spcPct val="100000"/>
              </a:lnSpc>
              <a:spcBef>
                <a:spcPts val="0"/>
              </a:spcBef>
            </a:pPr>
            <a:r>
              <a:rPr lang="ru-RU" sz="1600" dirty="0" smtClean="0">
                <a:solidFill>
                  <a:srgbClr val="FF9933"/>
                </a:solidFill>
              </a:rPr>
              <a:t> </a:t>
            </a:r>
            <a:endParaRPr lang="ru-RU" sz="1600" dirty="0"/>
          </a:p>
        </p:txBody>
      </p:sp>
      <p:sp>
        <p:nvSpPr>
          <p:cNvPr id="21" name="Прямоугольник 20"/>
          <p:cNvSpPr/>
          <p:nvPr/>
        </p:nvSpPr>
        <p:spPr>
          <a:xfrm>
            <a:off x="3022578" y="214290"/>
            <a:ext cx="6643733" cy="369332"/>
          </a:xfrm>
          <a:prstGeom prst="rect">
            <a:avLst/>
          </a:prstGeom>
        </p:spPr>
        <p:txBody>
          <a:bodyPr wrap="square">
            <a:spAutoFit/>
          </a:bodyPr>
          <a:lstStyle/>
          <a:p>
            <a:pPr algn="ctr"/>
            <a:r>
              <a:rPr lang="ru-RU" dirty="0" smtClean="0">
                <a:solidFill>
                  <a:srgbClr val="FF9933"/>
                </a:solidFill>
              </a:rPr>
              <a:t>4. Организация среды для диалога с родителями </a:t>
            </a:r>
            <a:endParaRPr lang="ru-RU" dirty="0"/>
          </a:p>
        </p:txBody>
      </p:sp>
      <p:pic>
        <p:nvPicPr>
          <p:cNvPr id="22" name="Рисунок 21" descr="IMG_20191212_125656.jpg"/>
          <p:cNvPicPr>
            <a:picLocks noGrp="1" noChangeAspect="1"/>
          </p:cNvPicPr>
          <p:nvPr>
            <p:ph type="pic" idx="10"/>
          </p:nvPr>
        </p:nvPicPr>
        <p:blipFill>
          <a:blip r:embed="rId3" cstate="print"/>
          <a:srcRect l="4545" t="13071" b="2162"/>
          <a:stretch>
            <a:fillRect/>
          </a:stretch>
        </p:blipFill>
        <p:spPr>
          <a:xfrm>
            <a:off x="6380164" y="714356"/>
            <a:ext cx="3929090" cy="5284102"/>
          </a:xfrm>
        </p:spPr>
      </p:pic>
      <p:pic>
        <p:nvPicPr>
          <p:cNvPr id="15" name="Рисунок 14" descr="IMG_20191211_141300.jpg"/>
          <p:cNvPicPr>
            <a:picLocks noGrp="1" noChangeAspect="1"/>
          </p:cNvPicPr>
          <p:nvPr>
            <p:ph type="pic" idx="1"/>
          </p:nvPr>
        </p:nvPicPr>
        <p:blipFill>
          <a:blip r:embed="rId4" cstate="print"/>
          <a:srcRect l="41891" t="9999" r="4054" b="12972"/>
          <a:stretch>
            <a:fillRect/>
          </a:stretch>
        </p:blipFill>
        <p:spPr>
          <a:xfrm>
            <a:off x="950876" y="714356"/>
            <a:ext cx="3714776" cy="5429288"/>
          </a:xfrm>
        </p:spPr>
      </p:pic>
    </p:spTree>
    <p:extLst>
      <p:ext uri="{BB962C8B-B14F-4D97-AF65-F5344CB8AC3E}">
        <p14:creationId xmlns:p14="http://schemas.microsoft.com/office/powerpoint/2010/main" xmlns="" val="334340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IMG_20191212_125811.jpg"/>
          <p:cNvPicPr>
            <a:picLocks noGrp="1" noChangeAspect="1"/>
          </p:cNvPicPr>
          <p:nvPr>
            <p:ph type="pic" idx="10"/>
          </p:nvPr>
        </p:nvPicPr>
        <p:blipFill>
          <a:blip r:embed="rId3" cstate="print"/>
          <a:srcRect l="2984" t="51581" r="46538"/>
          <a:stretch>
            <a:fillRect/>
          </a:stretch>
        </p:blipFill>
        <p:spPr>
          <a:xfrm>
            <a:off x="6808792" y="785794"/>
            <a:ext cx="4214842" cy="5148280"/>
          </a:xfrm>
        </p:spPr>
      </p:pic>
      <p:sp>
        <p:nvSpPr>
          <p:cNvPr id="11" name="Заголовок 5"/>
          <p:cNvSpPr txBox="1">
            <a:spLocks/>
          </p:cNvSpPr>
          <p:nvPr/>
        </p:nvSpPr>
        <p:spPr>
          <a:xfrm>
            <a:off x="1236628" y="6429372"/>
            <a:ext cx="4286280" cy="428628"/>
          </a:xfrm>
          <a:prstGeom prst="rect">
            <a:avLst/>
          </a:prstGeom>
        </p:spPr>
        <p:txBody>
          <a:bodyPr vert="horz" lIns="91440" tIns="45720" rIns="91440" bIns="45720" rtlCol="0" anchor="b">
            <a:normAutofit fontScale="90000" lnSpcReduction="10000"/>
          </a:body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ru-RU" sz="3200" b="0" i="0" u="none" strike="noStrike" kern="1200" cap="none" spc="0" normalizeH="0" baseline="0" noProof="0" dirty="0">
              <a:ln>
                <a:noFill/>
              </a:ln>
              <a:solidFill>
                <a:schemeClr val="accent2"/>
              </a:solidFill>
              <a:effectLst/>
              <a:uLnTx/>
              <a:uFillTx/>
              <a:latin typeface="+mj-lt"/>
              <a:ea typeface="+mj-ea"/>
              <a:cs typeface="+mj-cs"/>
            </a:endParaRPr>
          </a:p>
        </p:txBody>
      </p:sp>
      <p:pic>
        <p:nvPicPr>
          <p:cNvPr id="16" name="Рисунок 15" descr="IMG_20191212_125802.jpg"/>
          <p:cNvPicPr>
            <a:picLocks noGrp="1" noChangeAspect="1"/>
          </p:cNvPicPr>
          <p:nvPr>
            <p:ph type="pic" idx="1"/>
          </p:nvPr>
        </p:nvPicPr>
        <p:blipFill>
          <a:blip r:embed="rId4" cstate="print"/>
          <a:srcRect l="1394" r="1394" b="8783"/>
          <a:stretch>
            <a:fillRect/>
          </a:stretch>
        </p:blipFill>
        <p:spPr>
          <a:xfrm>
            <a:off x="879438" y="714356"/>
            <a:ext cx="4357718" cy="5214974"/>
          </a:xfrm>
        </p:spPr>
      </p:pic>
      <p:sp>
        <p:nvSpPr>
          <p:cNvPr id="19" name="Прямоугольник 18"/>
          <p:cNvSpPr/>
          <p:nvPr/>
        </p:nvSpPr>
        <p:spPr>
          <a:xfrm>
            <a:off x="879439" y="6000768"/>
            <a:ext cx="4286280" cy="954107"/>
          </a:xfrm>
          <a:prstGeom prst="rect">
            <a:avLst/>
          </a:prstGeom>
        </p:spPr>
        <p:txBody>
          <a:bodyPr wrap="square">
            <a:spAutoFit/>
          </a:bodyPr>
          <a:lstStyle/>
          <a:p>
            <a:pPr algn="ctr">
              <a:lnSpc>
                <a:spcPct val="100000"/>
              </a:lnSpc>
              <a:spcBef>
                <a:spcPts val="0"/>
              </a:spcBef>
            </a:pPr>
            <a:r>
              <a:rPr lang="ru-RU" dirty="0" smtClean="0">
                <a:solidFill>
                  <a:srgbClr val="FF9933"/>
                </a:solidFill>
              </a:rPr>
              <a:t>Среда для диалога с родителями «Консультационный центр»</a:t>
            </a:r>
          </a:p>
          <a:p>
            <a:pPr algn="ctr">
              <a:lnSpc>
                <a:spcPct val="100000"/>
              </a:lnSpc>
              <a:spcBef>
                <a:spcPts val="0"/>
              </a:spcBef>
            </a:pPr>
            <a:r>
              <a:rPr lang="ru-RU" sz="2000" dirty="0" smtClean="0">
                <a:solidFill>
                  <a:srgbClr val="FF9933"/>
                </a:solidFill>
              </a:rPr>
              <a:t> </a:t>
            </a:r>
            <a:endParaRPr lang="ru-RU" dirty="0"/>
          </a:p>
        </p:txBody>
      </p:sp>
      <p:sp>
        <p:nvSpPr>
          <p:cNvPr id="20" name="Прямоугольник 19"/>
          <p:cNvSpPr/>
          <p:nvPr/>
        </p:nvSpPr>
        <p:spPr>
          <a:xfrm>
            <a:off x="6951668" y="5929329"/>
            <a:ext cx="4714908" cy="954107"/>
          </a:xfrm>
          <a:prstGeom prst="rect">
            <a:avLst/>
          </a:prstGeom>
        </p:spPr>
        <p:txBody>
          <a:bodyPr wrap="square">
            <a:spAutoFit/>
          </a:bodyPr>
          <a:lstStyle/>
          <a:p>
            <a:pPr algn="ctr">
              <a:lnSpc>
                <a:spcPct val="100000"/>
              </a:lnSpc>
              <a:spcBef>
                <a:spcPts val="0"/>
              </a:spcBef>
            </a:pPr>
            <a:r>
              <a:rPr lang="ru-RU" dirty="0" smtClean="0">
                <a:solidFill>
                  <a:srgbClr val="FF9933"/>
                </a:solidFill>
              </a:rPr>
              <a:t>Среда для диалога с родителями «Консультационный центр»</a:t>
            </a:r>
          </a:p>
          <a:p>
            <a:pPr algn="ctr">
              <a:lnSpc>
                <a:spcPct val="100000"/>
              </a:lnSpc>
              <a:spcBef>
                <a:spcPts val="0"/>
              </a:spcBef>
            </a:pPr>
            <a:r>
              <a:rPr lang="ru-RU" sz="2000" dirty="0" smtClean="0">
                <a:solidFill>
                  <a:srgbClr val="FF9933"/>
                </a:solidFill>
              </a:rPr>
              <a:t> </a:t>
            </a:r>
            <a:endParaRPr lang="ru-RU" dirty="0"/>
          </a:p>
        </p:txBody>
      </p:sp>
      <p:sp>
        <p:nvSpPr>
          <p:cNvPr id="21" name="Прямоугольник 20"/>
          <p:cNvSpPr/>
          <p:nvPr/>
        </p:nvSpPr>
        <p:spPr>
          <a:xfrm>
            <a:off x="3022578" y="214290"/>
            <a:ext cx="6643733" cy="369332"/>
          </a:xfrm>
          <a:prstGeom prst="rect">
            <a:avLst/>
          </a:prstGeom>
        </p:spPr>
        <p:txBody>
          <a:bodyPr wrap="square">
            <a:spAutoFit/>
          </a:bodyPr>
          <a:lstStyle/>
          <a:p>
            <a:pPr algn="ctr"/>
            <a:r>
              <a:rPr lang="ru-RU" dirty="0" smtClean="0">
                <a:solidFill>
                  <a:srgbClr val="FF9933"/>
                </a:solidFill>
              </a:rPr>
              <a:t>Организация среды для диалога с родителями </a:t>
            </a:r>
            <a:endParaRPr lang="ru-RU" dirty="0"/>
          </a:p>
        </p:txBody>
      </p:sp>
    </p:spTree>
    <p:extLst>
      <p:ext uri="{BB962C8B-B14F-4D97-AF65-F5344CB8AC3E}">
        <p14:creationId xmlns:p14="http://schemas.microsoft.com/office/powerpoint/2010/main" xmlns="" val="334340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2414" y="1428736"/>
            <a:ext cx="9144000" cy="2071701"/>
          </a:xfrm>
        </p:spPr>
        <p:txBody>
          <a:bodyPr>
            <a:noAutofit/>
          </a:bodyPr>
          <a:lstStyle/>
          <a:p>
            <a:pPr algn="ctr"/>
            <a:r>
              <a:rPr lang="ru-RU" sz="4400" dirty="0" smtClean="0">
                <a:solidFill>
                  <a:schemeClr val="accent1">
                    <a:lumMod val="60000"/>
                    <a:lumOff val="40000"/>
                  </a:schemeClr>
                </a:solidFill>
              </a:rPr>
              <a:t>Трансформируемость среды воспитанниками в рамках образовательного события.</a:t>
            </a:r>
            <a:endParaRPr lang="ru-RU" sz="4400" dirty="0">
              <a:solidFill>
                <a:schemeClr val="accent1">
                  <a:lumMod val="60000"/>
                  <a:lumOff val="40000"/>
                </a:schemeClr>
              </a:solidFill>
            </a:endParaRPr>
          </a:p>
        </p:txBody>
      </p:sp>
      <p:sp>
        <p:nvSpPr>
          <p:cNvPr id="3" name="Подзаголовок 2"/>
          <p:cNvSpPr>
            <a:spLocks noGrp="1"/>
          </p:cNvSpPr>
          <p:nvPr>
            <p:ph type="subTitle" idx="1"/>
          </p:nvPr>
        </p:nvSpPr>
        <p:spPr>
          <a:xfrm>
            <a:off x="1522412" y="3929066"/>
            <a:ext cx="9144001" cy="714380"/>
          </a:xfrm>
        </p:spPr>
        <p:txBody>
          <a:bodyPr>
            <a:normAutofit/>
          </a:bodyPr>
          <a:lstStyle/>
          <a:p>
            <a:pPr algn="ctr"/>
            <a:r>
              <a:rPr lang="ru-RU" sz="2800" dirty="0" smtClean="0"/>
              <a:t>«В мире взрослых людей. Неделя вежливости».</a:t>
            </a:r>
            <a:endParaRPr lang="ru-RU" sz="2800" dirty="0"/>
          </a:p>
        </p:txBody>
      </p:sp>
    </p:spTree>
    <p:extLst>
      <p:ext uri="{BB962C8B-B14F-4D97-AF65-F5344CB8AC3E}">
        <p14:creationId xmlns:p14="http://schemas.microsoft.com/office/powerpoint/2010/main" xmlns="" val="9328760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33713" y="6237288"/>
            <a:ext cx="3961450" cy="393576"/>
          </a:xfrm>
        </p:spPr>
        <p:txBody>
          <a:bodyPr>
            <a:noAutofit/>
          </a:bodyPr>
          <a:lstStyle/>
          <a:p>
            <a:pPr algn="ctr"/>
            <a:r>
              <a:rPr lang="ru-RU" sz="1800" dirty="0" smtClean="0">
                <a:solidFill>
                  <a:schemeClr val="tx1"/>
                </a:solidFill>
                <a:effectLst>
                  <a:outerShdw blurRad="38100" dist="38100" dir="2700000" algn="tl">
                    <a:srgbClr val="000000">
                      <a:alpha val="43137"/>
                    </a:srgbClr>
                  </a:outerShdw>
                </a:effectLst>
              </a:rPr>
              <a:t>Вход в группу, нижняя левая точка</a:t>
            </a:r>
            <a:endParaRPr lang="ru-RU" sz="1800" dirty="0">
              <a:solidFill>
                <a:schemeClr val="tx1"/>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4892603" y="6312744"/>
            <a:ext cx="3124200" cy="318120"/>
          </a:xfrm>
        </p:spPr>
        <p:txBody>
          <a:bodyPr>
            <a:noAutofit/>
          </a:bodyPr>
          <a:lstStyle/>
          <a:p>
            <a:pPr algn="ctr"/>
            <a:r>
              <a:rPr lang="ru-RU" dirty="0" smtClean="0">
                <a:effectLst>
                  <a:outerShdw blurRad="38100" dist="38100" dir="2700000" algn="tl">
                    <a:srgbClr val="000000">
                      <a:alpha val="43137"/>
                    </a:srgbClr>
                  </a:outerShdw>
                </a:effectLst>
              </a:rPr>
              <a:t>Нижняя правая точка</a:t>
            </a:r>
            <a:endParaRPr lang="ru-RU" dirty="0">
              <a:effectLst>
                <a:outerShdw blurRad="38100" dist="38100" dir="2700000" algn="tl">
                  <a:srgbClr val="000000">
                    <a:alpha val="43137"/>
                  </a:srgbClr>
                </a:outerShdw>
              </a:effectLst>
            </a:endParaRPr>
          </a:p>
        </p:txBody>
      </p:sp>
      <p:sp>
        <p:nvSpPr>
          <p:cNvPr id="16" name="Заголовок 2"/>
          <p:cNvSpPr txBox="1">
            <a:spLocks/>
          </p:cNvSpPr>
          <p:nvPr/>
        </p:nvSpPr>
        <p:spPr>
          <a:xfrm>
            <a:off x="121772" y="2980952"/>
            <a:ext cx="3550920" cy="39357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chemeClr val="tx1"/>
                </a:solidFill>
                <a:effectLst>
                  <a:outerShdw blurRad="38100" dist="38100" dir="2700000" algn="tl">
                    <a:srgbClr val="000000">
                      <a:alpha val="43137"/>
                    </a:srgbClr>
                  </a:outerShdw>
                </a:effectLst>
              </a:rPr>
              <a:t>Верхняя левая точка</a:t>
            </a:r>
            <a:endParaRPr lang="ru-RU" sz="1800" dirty="0">
              <a:solidFill>
                <a:schemeClr val="tx1"/>
              </a:solidFill>
              <a:effectLst>
                <a:outerShdw blurRad="38100" dist="38100" dir="2700000" algn="tl">
                  <a:srgbClr val="000000">
                    <a:alpha val="43137"/>
                  </a:srgbClr>
                </a:outerShdw>
              </a:effectLst>
            </a:endParaRPr>
          </a:p>
        </p:txBody>
      </p:sp>
      <p:sp>
        <p:nvSpPr>
          <p:cNvPr id="17" name="Текст 3"/>
          <p:cNvSpPr txBox="1">
            <a:spLocks/>
          </p:cNvSpPr>
          <p:nvPr/>
        </p:nvSpPr>
        <p:spPr>
          <a:xfrm>
            <a:off x="4654252" y="2980952"/>
            <a:ext cx="3124200" cy="31812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buSzPct val="80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SzPct val="80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9pPr>
          </a:lstStyle>
          <a:p>
            <a:pPr algn="ctr"/>
            <a:r>
              <a:rPr lang="ru-RU" dirty="0" smtClean="0">
                <a:effectLst>
                  <a:outerShdw blurRad="38100" dist="38100" dir="2700000" algn="tl">
                    <a:srgbClr val="000000">
                      <a:alpha val="43137"/>
                    </a:srgbClr>
                  </a:outerShdw>
                </a:effectLst>
              </a:rPr>
              <a:t>Верхняя правая точка</a:t>
            </a:r>
            <a:endParaRPr lang="ru-RU" dirty="0">
              <a:effectLst>
                <a:outerShdw blurRad="38100" dist="38100" dir="2700000" algn="tl">
                  <a:srgbClr val="000000">
                    <a:alpha val="43137"/>
                  </a:srgbClr>
                </a:outerShdw>
              </a:effectLst>
            </a:endParaRPr>
          </a:p>
        </p:txBody>
      </p:sp>
      <p:sp>
        <p:nvSpPr>
          <p:cNvPr id="18" name="Текст 3"/>
          <p:cNvSpPr txBox="1">
            <a:spLocks/>
          </p:cNvSpPr>
          <p:nvPr/>
        </p:nvSpPr>
        <p:spPr>
          <a:xfrm>
            <a:off x="8737618" y="642918"/>
            <a:ext cx="3357587" cy="542928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buSzPct val="80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SzPct val="80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9pPr>
          </a:lstStyle>
          <a:p>
            <a:pPr algn="ctr"/>
            <a:r>
              <a:rPr lang="ru-RU" sz="12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Образовательное событие «В мире взрослых людей. Неделя вежливости». Группа для детей  дошкольного возраста 6 – 7 лет.                                                                Групповое помещение организовано в соответствии с ООП ДОУ. Насыщенность среды соответствует возрастным особенностям детей.  Групповое пространство  поделено на  образовательные  центры (модули), которые обеспечивают игровую, познавательную и творческую активность  всех детей. Каждый центр наполняется дидактическим материалом, пособиями и атрибутами в соответствии с образовательным событием  и видом текущей деятельности. Используется все пространство группового помещения. Материалы центров периодически меняются, появляются новые предметы, стимулирующие двигательную, познавательную активность, развитие игровой деятельности. Также предоставлен центр неоформленный материал (бросовый материал, элементы старых игр и др.), чтобы стимулировать развитие воображения детей. Эти материалы также меняются</a:t>
            </a:r>
            <a:r>
              <a:rPr lang="ru-RU" sz="14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2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В оформлении группы присутствуют работы детей, а также фотографии воспитанников и родителей,  мотивационные картинки, подвесные модули.</a:t>
            </a:r>
          </a:p>
          <a:p>
            <a:pPr algn="ctr"/>
            <a:endParaRPr lang="ru-RU" sz="1400" dirty="0" smtClean="0">
              <a:solidFill>
                <a:prstClr val="white"/>
              </a:solidFill>
              <a:effectLst>
                <a:outerShdw blurRad="38100" dist="38100" dir="2700000" algn="tl">
                  <a:srgbClr val="000000">
                    <a:alpha val="43137"/>
                  </a:srgbClr>
                </a:outerShdw>
              </a:effectLst>
            </a:endParaRPr>
          </a:p>
        </p:txBody>
      </p:sp>
      <p:pic>
        <p:nvPicPr>
          <p:cNvPr id="12" name="Рисунок 11" descr="IMG_20191121_151016.jpg"/>
          <p:cNvPicPr>
            <a:picLocks noGrp="1" noChangeAspect="1"/>
          </p:cNvPicPr>
          <p:nvPr>
            <p:ph type="pic" idx="12"/>
          </p:nvPr>
        </p:nvPicPr>
        <p:blipFill>
          <a:blip r:embed="rId3" cstate="print"/>
          <a:srcRect t="4030" b="4030"/>
          <a:stretch>
            <a:fillRect/>
          </a:stretch>
        </p:blipFill>
        <p:spPr>
          <a:xfrm>
            <a:off x="4511675" y="238125"/>
            <a:ext cx="3978275" cy="2743200"/>
          </a:xfrm>
        </p:spPr>
      </p:pic>
      <p:pic>
        <p:nvPicPr>
          <p:cNvPr id="11" name="Рисунок 10" descr="IMG_20191121_151241.jpg"/>
          <p:cNvPicPr>
            <a:picLocks noGrp="1" noChangeAspect="1"/>
          </p:cNvPicPr>
          <p:nvPr>
            <p:ph type="pic" idx="10"/>
          </p:nvPr>
        </p:nvPicPr>
        <p:blipFill>
          <a:blip r:embed="rId4" cstate="print"/>
          <a:srcRect t="4030" b="4030"/>
          <a:stretch>
            <a:fillRect/>
          </a:stretch>
        </p:blipFill>
        <p:spPr>
          <a:xfrm>
            <a:off x="131763" y="233363"/>
            <a:ext cx="3978275" cy="2743200"/>
          </a:xfrm>
        </p:spPr>
      </p:pic>
      <p:pic>
        <p:nvPicPr>
          <p:cNvPr id="13" name="Рисунок 12" descr="IMG_20191121_151058.jpg"/>
          <p:cNvPicPr>
            <a:picLocks noGrp="1" noChangeAspect="1"/>
          </p:cNvPicPr>
          <p:nvPr>
            <p:ph type="pic" idx="1"/>
          </p:nvPr>
        </p:nvPicPr>
        <p:blipFill>
          <a:blip r:embed="rId5" cstate="print"/>
          <a:srcRect t="4030" b="4030"/>
          <a:stretch>
            <a:fillRect/>
          </a:stretch>
        </p:blipFill>
        <p:spPr>
          <a:xfrm>
            <a:off x="233363" y="3433763"/>
            <a:ext cx="3978275" cy="2743200"/>
          </a:xfrm>
        </p:spPr>
      </p:pic>
      <p:pic>
        <p:nvPicPr>
          <p:cNvPr id="14" name="Рисунок 13" descr="IMG_20191121_151144.jpg"/>
          <p:cNvPicPr>
            <a:picLocks noGrp="1" noChangeAspect="1"/>
          </p:cNvPicPr>
          <p:nvPr>
            <p:ph type="pic" idx="11"/>
          </p:nvPr>
        </p:nvPicPr>
        <p:blipFill>
          <a:blip r:embed="rId6" cstate="print"/>
          <a:srcRect t="4030" b="4030"/>
          <a:stretch>
            <a:fillRect/>
          </a:stretch>
        </p:blipFill>
        <p:spPr>
          <a:xfrm>
            <a:off x="4624388" y="3467100"/>
            <a:ext cx="3978275" cy="2743200"/>
          </a:xfrm>
        </p:spPr>
      </p:pic>
    </p:spTree>
    <p:extLst>
      <p:ext uri="{BB962C8B-B14F-4D97-AF65-F5344CB8AC3E}">
        <p14:creationId xmlns:p14="http://schemas.microsoft.com/office/powerpoint/2010/main" xmlns="" val="27050850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236628" y="6072206"/>
            <a:ext cx="4286280" cy="571504"/>
          </a:xfrm>
        </p:spPr>
        <p:txBody>
          <a:bodyPr>
            <a:normAutofit/>
          </a:bodyPr>
          <a:lstStyle/>
          <a:p>
            <a:r>
              <a:rPr lang="ru-RU" sz="1600" dirty="0" smtClean="0"/>
              <a:t/>
            </a:r>
            <a:br>
              <a:rPr lang="ru-RU" sz="1600" dirty="0" smtClean="0"/>
            </a:br>
            <a:endParaRPr lang="ru-RU" sz="1600" dirty="0"/>
          </a:p>
        </p:txBody>
      </p:sp>
      <p:sp>
        <p:nvSpPr>
          <p:cNvPr id="11" name="Заголовок 5"/>
          <p:cNvSpPr txBox="1">
            <a:spLocks/>
          </p:cNvSpPr>
          <p:nvPr/>
        </p:nvSpPr>
        <p:spPr>
          <a:xfrm>
            <a:off x="1236628" y="6429372"/>
            <a:ext cx="4286280" cy="428628"/>
          </a:xfrm>
          <a:prstGeom prst="rect">
            <a:avLst/>
          </a:prstGeom>
        </p:spPr>
        <p:txBody>
          <a:bodyPr vert="horz" lIns="91440" tIns="45720" rIns="91440" bIns="45720" rtlCol="0" anchor="b">
            <a:normAutofit fontScale="90000" lnSpcReduction="10000"/>
          </a:body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ru-RU" sz="3200" b="0" i="0" u="none" strike="noStrike" kern="1200" cap="none" spc="0" normalizeH="0" baseline="0" noProof="0" dirty="0">
              <a:ln>
                <a:noFill/>
              </a:ln>
              <a:solidFill>
                <a:schemeClr val="accent2"/>
              </a:solidFill>
              <a:effectLst/>
              <a:uLnTx/>
              <a:uFillTx/>
              <a:latin typeface="+mj-lt"/>
              <a:ea typeface="+mj-ea"/>
              <a:cs typeface="+mj-cs"/>
            </a:endParaRPr>
          </a:p>
        </p:txBody>
      </p:sp>
      <p:pic>
        <p:nvPicPr>
          <p:cNvPr id="8" name="Рисунок 7" descr="IMG_20191121_153403.jpg"/>
          <p:cNvPicPr>
            <a:picLocks noGrp="1" noChangeAspect="1"/>
          </p:cNvPicPr>
          <p:nvPr>
            <p:ph type="pic" idx="1"/>
          </p:nvPr>
        </p:nvPicPr>
        <p:blipFill>
          <a:blip r:embed="rId3" cstate="print"/>
          <a:srcRect l="2856" t="14143" r="24286" b="14143"/>
          <a:stretch>
            <a:fillRect/>
          </a:stretch>
        </p:blipFill>
        <p:spPr>
          <a:xfrm>
            <a:off x="450810" y="571480"/>
            <a:ext cx="5072098" cy="5734413"/>
          </a:xfrm>
        </p:spPr>
      </p:pic>
      <p:sp>
        <p:nvSpPr>
          <p:cNvPr id="7" name="Прямоугольник 6"/>
          <p:cNvSpPr/>
          <p:nvPr/>
        </p:nvSpPr>
        <p:spPr>
          <a:xfrm>
            <a:off x="3445097" y="0"/>
            <a:ext cx="5298630" cy="369332"/>
          </a:xfrm>
          <a:prstGeom prst="rect">
            <a:avLst/>
          </a:prstGeom>
        </p:spPr>
        <p:txBody>
          <a:bodyPr wrap="square">
            <a:spAutoFit/>
          </a:bodyPr>
          <a:lstStyle/>
          <a:p>
            <a:r>
              <a:rPr lang="ru-RU" b="1" dirty="0" smtClean="0">
                <a:solidFill>
                  <a:srgbClr val="FFFF00"/>
                </a:solidFill>
                <a:effectLst>
                  <a:outerShdw blurRad="38100" dist="38100" dir="2700000" algn="tl">
                    <a:srgbClr val="000000">
                      <a:alpha val="43137"/>
                    </a:srgbClr>
                  </a:outerShdw>
                </a:effectLst>
              </a:rPr>
              <a:t>Трансформируемость среды воспитанниками</a:t>
            </a:r>
            <a:endParaRPr lang="ru-RU" dirty="0"/>
          </a:p>
        </p:txBody>
      </p:sp>
      <p:sp>
        <p:nvSpPr>
          <p:cNvPr id="9" name="Прямоугольник 8"/>
          <p:cNvSpPr/>
          <p:nvPr/>
        </p:nvSpPr>
        <p:spPr>
          <a:xfrm>
            <a:off x="950877" y="6286520"/>
            <a:ext cx="3786213" cy="369332"/>
          </a:xfrm>
          <a:prstGeom prst="rect">
            <a:avLst/>
          </a:prstGeom>
        </p:spPr>
        <p:txBody>
          <a:bodyPr wrap="square">
            <a:spAutoFit/>
          </a:bodyPr>
          <a:lstStyle/>
          <a:p>
            <a:pPr algn="ctr"/>
            <a:r>
              <a:rPr lang="ru-RU" b="1" dirty="0" smtClean="0">
                <a:solidFill>
                  <a:srgbClr val="FFFF00"/>
                </a:solidFill>
                <a:effectLst>
                  <a:outerShdw blurRad="38100" dist="38100" dir="2700000" algn="tl">
                    <a:srgbClr val="000000">
                      <a:alpha val="43137"/>
                    </a:srgbClr>
                  </a:outerShdw>
                </a:effectLst>
              </a:rPr>
              <a:t>«Доска выбора»</a:t>
            </a:r>
            <a:endParaRPr lang="ru-RU" dirty="0"/>
          </a:p>
        </p:txBody>
      </p:sp>
      <p:sp>
        <p:nvSpPr>
          <p:cNvPr id="10" name="Прямоугольник 9"/>
          <p:cNvSpPr/>
          <p:nvPr/>
        </p:nvSpPr>
        <p:spPr>
          <a:xfrm>
            <a:off x="6523040" y="6286520"/>
            <a:ext cx="4214842" cy="369332"/>
          </a:xfrm>
          <a:prstGeom prst="rect">
            <a:avLst/>
          </a:prstGeom>
        </p:spPr>
        <p:txBody>
          <a:bodyPr wrap="square">
            <a:spAutoFit/>
          </a:bodyPr>
          <a:lstStyle/>
          <a:p>
            <a:pPr algn="ctr"/>
            <a:r>
              <a:rPr lang="ru-RU" b="1" dirty="0" smtClean="0">
                <a:solidFill>
                  <a:srgbClr val="FFFF00"/>
                </a:solidFill>
                <a:effectLst>
                  <a:outerShdw blurRad="38100" dist="38100" dir="2700000" algn="tl">
                    <a:srgbClr val="000000">
                      <a:alpha val="43137"/>
                    </a:srgbClr>
                  </a:outerShdw>
                </a:effectLst>
              </a:rPr>
              <a:t>«Паутинка»</a:t>
            </a:r>
            <a:endParaRPr lang="ru-RU" dirty="0"/>
          </a:p>
        </p:txBody>
      </p:sp>
      <p:pic>
        <p:nvPicPr>
          <p:cNvPr id="16" name="Рисунок 15" descr="IMG_20191105_084308.jpg"/>
          <p:cNvPicPr>
            <a:picLocks noGrp="1" noChangeAspect="1"/>
          </p:cNvPicPr>
          <p:nvPr>
            <p:ph type="pic" idx="10"/>
          </p:nvPr>
        </p:nvPicPr>
        <p:blipFill>
          <a:blip r:embed="rId4" cstate="print"/>
          <a:srcRect l="5607" t="10789" r="2803" b="6967"/>
          <a:stretch>
            <a:fillRect/>
          </a:stretch>
        </p:blipFill>
        <p:spPr>
          <a:xfrm>
            <a:off x="6165850" y="500042"/>
            <a:ext cx="5643602" cy="5683607"/>
          </a:xfrm>
        </p:spPr>
      </p:pic>
    </p:spTree>
    <p:extLst>
      <p:ext uri="{BB962C8B-B14F-4D97-AF65-F5344CB8AC3E}">
        <p14:creationId xmlns:p14="http://schemas.microsoft.com/office/powerpoint/2010/main" xmlns="" val="3343407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2"/>
          <p:cNvSpPr txBox="1">
            <a:spLocks/>
          </p:cNvSpPr>
          <p:nvPr/>
        </p:nvSpPr>
        <p:spPr>
          <a:xfrm>
            <a:off x="736562" y="5929331"/>
            <a:ext cx="3590856" cy="714380"/>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endParaRPr lang="ru-RU" sz="1600" dirty="0">
              <a:solidFill>
                <a:srgbClr val="FFFF00"/>
              </a:solidFill>
              <a:effectLst>
                <a:outerShdw blurRad="38100" dist="38100" dir="2700000" algn="tl">
                  <a:srgbClr val="000000">
                    <a:alpha val="43137"/>
                  </a:srgbClr>
                </a:outerShdw>
              </a:effectLst>
            </a:endParaRPr>
          </a:p>
        </p:txBody>
      </p:sp>
      <p:pic>
        <p:nvPicPr>
          <p:cNvPr id="12" name="Рисунок 11" descr="IMG_20191122_132039.jpg"/>
          <p:cNvPicPr>
            <a:picLocks noGrp="1" noChangeAspect="1"/>
          </p:cNvPicPr>
          <p:nvPr>
            <p:ph type="pic" idx="13"/>
          </p:nvPr>
        </p:nvPicPr>
        <p:blipFill>
          <a:blip r:embed="rId3" cstate="print"/>
          <a:srcRect l="2965" r="2965"/>
          <a:stretch>
            <a:fillRect/>
          </a:stretch>
        </p:blipFill>
        <p:spPr>
          <a:xfrm>
            <a:off x="8380428" y="571480"/>
            <a:ext cx="3625469" cy="5138734"/>
          </a:xfrm>
        </p:spPr>
      </p:pic>
      <p:pic>
        <p:nvPicPr>
          <p:cNvPr id="17" name="Рисунок 16" descr="IMG_20191213_120153.jpg"/>
          <p:cNvPicPr>
            <a:picLocks noGrp="1" noChangeAspect="1"/>
          </p:cNvPicPr>
          <p:nvPr>
            <p:ph type="pic" idx="10"/>
          </p:nvPr>
        </p:nvPicPr>
        <p:blipFill>
          <a:blip r:embed="rId4" cstate="print"/>
          <a:srcRect t="7852" r="6666" b="7852"/>
          <a:stretch>
            <a:fillRect/>
          </a:stretch>
        </p:blipFill>
        <p:spPr>
          <a:xfrm>
            <a:off x="4308462" y="571480"/>
            <a:ext cx="4000528" cy="5138737"/>
          </a:xfrm>
        </p:spPr>
      </p:pic>
      <p:sp>
        <p:nvSpPr>
          <p:cNvPr id="6" name="Прямоугольник 5"/>
          <p:cNvSpPr/>
          <p:nvPr/>
        </p:nvSpPr>
        <p:spPr>
          <a:xfrm>
            <a:off x="3445097" y="142852"/>
            <a:ext cx="5298630" cy="369332"/>
          </a:xfrm>
          <a:prstGeom prst="rect">
            <a:avLst/>
          </a:prstGeom>
        </p:spPr>
        <p:txBody>
          <a:bodyPr wrap="square">
            <a:spAutoFit/>
          </a:bodyPr>
          <a:lstStyle/>
          <a:p>
            <a:r>
              <a:rPr lang="ru-RU" b="1" dirty="0" smtClean="0">
                <a:solidFill>
                  <a:srgbClr val="FFFF00"/>
                </a:solidFill>
                <a:effectLst>
                  <a:outerShdw blurRad="38100" dist="38100" dir="2700000" algn="tl">
                    <a:srgbClr val="000000">
                      <a:alpha val="43137"/>
                    </a:srgbClr>
                  </a:outerShdw>
                </a:effectLst>
              </a:rPr>
              <a:t>Трансформируемость среды воспитанниками</a:t>
            </a:r>
            <a:endParaRPr lang="ru-RU" dirty="0"/>
          </a:p>
        </p:txBody>
      </p:sp>
      <p:sp>
        <p:nvSpPr>
          <p:cNvPr id="8" name="Прямоугольник 7"/>
          <p:cNvSpPr/>
          <p:nvPr/>
        </p:nvSpPr>
        <p:spPr>
          <a:xfrm>
            <a:off x="236497" y="6000769"/>
            <a:ext cx="4000527" cy="584775"/>
          </a:xfrm>
          <a:prstGeom prst="rect">
            <a:avLst/>
          </a:prstGeom>
        </p:spPr>
        <p:txBody>
          <a:bodyPr wrap="square">
            <a:spAutoFit/>
          </a:bodyPr>
          <a:lstStyle/>
          <a:p>
            <a:r>
              <a:rPr lang="ru-RU" sz="1600" b="1" dirty="0" smtClean="0">
                <a:solidFill>
                  <a:srgbClr val="FFFF00"/>
                </a:solidFill>
                <a:effectLst>
                  <a:outerShdw blurRad="38100" dist="38100" dir="2700000" algn="tl">
                    <a:srgbClr val="000000">
                      <a:alpha val="43137"/>
                    </a:srgbClr>
                  </a:outerShdw>
                </a:effectLst>
              </a:rPr>
              <a:t>Сюжетно-ролевая игра «Кухня», «Магазин».</a:t>
            </a:r>
            <a:endParaRPr lang="ru-RU" sz="1600" dirty="0"/>
          </a:p>
        </p:txBody>
      </p:sp>
      <p:sp>
        <p:nvSpPr>
          <p:cNvPr id="9" name="Прямоугольник 8"/>
          <p:cNvSpPr/>
          <p:nvPr/>
        </p:nvSpPr>
        <p:spPr>
          <a:xfrm>
            <a:off x="4308463" y="5786454"/>
            <a:ext cx="3857652" cy="1071546"/>
          </a:xfrm>
          <a:prstGeom prst="rect">
            <a:avLst/>
          </a:prstGeom>
        </p:spPr>
        <p:txBody>
          <a:bodyPr wrap="square">
            <a:spAutoFit/>
          </a:bodyPr>
          <a:lstStyle/>
          <a:p>
            <a:r>
              <a:rPr lang="ru-RU" sz="1600" b="1" dirty="0" smtClean="0">
                <a:solidFill>
                  <a:srgbClr val="FFFF00"/>
                </a:solidFill>
                <a:effectLst>
                  <a:outerShdw blurRad="38100" dist="38100" dir="2700000" algn="tl">
                    <a:srgbClr val="000000">
                      <a:alpha val="43137"/>
                    </a:srgbClr>
                  </a:outerShdw>
                </a:effectLst>
              </a:rPr>
              <a:t>Активный сектор «Сюжетно-ролевая игра «Больница». Используется Спокойным сектором -  центром «Литературная беседка».</a:t>
            </a:r>
            <a:endParaRPr lang="ru-RU" sz="1600" dirty="0"/>
          </a:p>
        </p:txBody>
      </p:sp>
      <p:sp>
        <p:nvSpPr>
          <p:cNvPr id="13" name="Прямоугольник 12"/>
          <p:cNvSpPr/>
          <p:nvPr/>
        </p:nvSpPr>
        <p:spPr>
          <a:xfrm>
            <a:off x="8809056" y="5786454"/>
            <a:ext cx="2786082" cy="584775"/>
          </a:xfrm>
          <a:prstGeom prst="rect">
            <a:avLst/>
          </a:prstGeom>
        </p:spPr>
        <p:txBody>
          <a:bodyPr wrap="square">
            <a:spAutoFit/>
          </a:bodyPr>
          <a:lstStyle/>
          <a:p>
            <a:r>
              <a:rPr lang="ru-RU" sz="1600" b="1" dirty="0" smtClean="0">
                <a:solidFill>
                  <a:srgbClr val="FFFF00"/>
                </a:solidFill>
                <a:effectLst>
                  <a:outerShdw blurRad="38100" dist="38100" dir="2700000" algn="tl">
                    <a:srgbClr val="000000">
                      <a:alpha val="43137"/>
                    </a:srgbClr>
                  </a:outerShdw>
                </a:effectLst>
              </a:rPr>
              <a:t>Сюжетно-ролевая игра «Больница».</a:t>
            </a:r>
            <a:endParaRPr lang="ru-RU" sz="1600" dirty="0"/>
          </a:p>
        </p:txBody>
      </p:sp>
      <p:pic>
        <p:nvPicPr>
          <p:cNvPr id="16" name="Рисунок 15" descr="IMG_20191122_133525.jpg"/>
          <p:cNvPicPr>
            <a:picLocks noGrp="1" noChangeAspect="1"/>
          </p:cNvPicPr>
          <p:nvPr>
            <p:ph type="pic" idx="1"/>
          </p:nvPr>
        </p:nvPicPr>
        <p:blipFill>
          <a:blip r:embed="rId5" cstate="print"/>
          <a:srcRect l="18169" t="3849" r="10568"/>
          <a:stretch>
            <a:fillRect/>
          </a:stretch>
        </p:blipFill>
        <p:spPr>
          <a:xfrm>
            <a:off x="307934" y="571480"/>
            <a:ext cx="3929089" cy="5259134"/>
          </a:xfrm>
        </p:spPr>
      </p:pic>
    </p:spTree>
    <p:extLst>
      <p:ext uri="{BB962C8B-B14F-4D97-AF65-F5344CB8AC3E}">
        <p14:creationId xmlns:p14="http://schemas.microsoft.com/office/powerpoint/2010/main" xmlns="" val="38725319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G_20191122_131604.jpg"/>
          <p:cNvPicPr>
            <a:picLocks noGrp="1" noChangeAspect="1"/>
          </p:cNvPicPr>
          <p:nvPr>
            <p:ph type="pic" idx="13"/>
          </p:nvPr>
        </p:nvPicPr>
        <p:blipFill>
          <a:blip r:embed="rId3" cstate="print"/>
          <a:srcRect l="1985" r="1985"/>
          <a:stretch>
            <a:fillRect/>
          </a:stretch>
        </p:blipFill>
        <p:spPr>
          <a:xfrm>
            <a:off x="4308462" y="571480"/>
            <a:ext cx="3803935" cy="5281612"/>
          </a:xfrm>
        </p:spPr>
      </p:pic>
      <p:sp>
        <p:nvSpPr>
          <p:cNvPr id="11" name="Заголовок 2"/>
          <p:cNvSpPr txBox="1">
            <a:spLocks/>
          </p:cNvSpPr>
          <p:nvPr/>
        </p:nvSpPr>
        <p:spPr>
          <a:xfrm>
            <a:off x="736562" y="5929331"/>
            <a:ext cx="3590856" cy="714380"/>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endParaRPr lang="ru-RU" sz="1600" dirty="0">
              <a:solidFill>
                <a:srgbClr val="FFFF00"/>
              </a:solidFill>
              <a:effectLst>
                <a:outerShdw blurRad="38100" dist="38100" dir="2700000" algn="tl">
                  <a:srgbClr val="000000">
                    <a:alpha val="43137"/>
                  </a:srgbClr>
                </a:outerShdw>
              </a:effectLst>
            </a:endParaRPr>
          </a:p>
        </p:txBody>
      </p:sp>
      <p:pic>
        <p:nvPicPr>
          <p:cNvPr id="8" name="Рисунок 7" descr="IMG_20191121_153833.jpg"/>
          <p:cNvPicPr>
            <a:picLocks noGrp="1" noChangeAspect="1"/>
          </p:cNvPicPr>
          <p:nvPr>
            <p:ph type="pic" idx="1"/>
          </p:nvPr>
        </p:nvPicPr>
        <p:blipFill>
          <a:blip r:embed="rId4" cstate="print"/>
          <a:srcRect l="23543" t="8868" r="23543" b="8783"/>
          <a:stretch>
            <a:fillRect/>
          </a:stretch>
        </p:blipFill>
        <p:spPr>
          <a:xfrm>
            <a:off x="307934" y="571480"/>
            <a:ext cx="3823277" cy="5286412"/>
          </a:xfrm>
        </p:spPr>
      </p:pic>
      <p:pic>
        <p:nvPicPr>
          <p:cNvPr id="13" name="Рисунок 12" descr="IMG_20191122_135901.jpg"/>
          <p:cNvPicPr>
            <a:picLocks noGrp="1" noChangeAspect="1"/>
          </p:cNvPicPr>
          <p:nvPr>
            <p:ph type="pic" idx="10"/>
          </p:nvPr>
        </p:nvPicPr>
        <p:blipFill>
          <a:blip r:embed="rId5" cstate="print"/>
          <a:srcRect l="11518" r="11518"/>
          <a:stretch>
            <a:fillRect/>
          </a:stretch>
        </p:blipFill>
        <p:spPr>
          <a:xfrm>
            <a:off x="8237552" y="571480"/>
            <a:ext cx="3714776" cy="5286392"/>
          </a:xfrm>
        </p:spPr>
      </p:pic>
      <p:sp>
        <p:nvSpPr>
          <p:cNvPr id="7" name="Прямоугольник 6"/>
          <p:cNvSpPr/>
          <p:nvPr/>
        </p:nvSpPr>
        <p:spPr>
          <a:xfrm>
            <a:off x="3445097" y="142852"/>
            <a:ext cx="5298630" cy="369332"/>
          </a:xfrm>
          <a:prstGeom prst="rect">
            <a:avLst/>
          </a:prstGeom>
        </p:spPr>
        <p:txBody>
          <a:bodyPr wrap="square">
            <a:spAutoFit/>
          </a:bodyPr>
          <a:lstStyle/>
          <a:p>
            <a:r>
              <a:rPr lang="ru-RU" b="1" dirty="0" smtClean="0">
                <a:solidFill>
                  <a:srgbClr val="FFFF00"/>
                </a:solidFill>
                <a:effectLst>
                  <a:outerShdw blurRad="38100" dist="38100" dir="2700000" algn="tl">
                    <a:srgbClr val="000000">
                      <a:alpha val="43137"/>
                    </a:srgbClr>
                  </a:outerShdw>
                </a:effectLst>
              </a:rPr>
              <a:t>Трансформируемость среды воспитанниками</a:t>
            </a:r>
            <a:endParaRPr lang="ru-RU" dirty="0"/>
          </a:p>
        </p:txBody>
      </p:sp>
      <p:sp>
        <p:nvSpPr>
          <p:cNvPr id="10" name="Прямоугольник 9"/>
          <p:cNvSpPr/>
          <p:nvPr/>
        </p:nvSpPr>
        <p:spPr>
          <a:xfrm>
            <a:off x="236497" y="5857892"/>
            <a:ext cx="3929090" cy="830997"/>
          </a:xfrm>
          <a:prstGeom prst="rect">
            <a:avLst/>
          </a:prstGeom>
        </p:spPr>
        <p:txBody>
          <a:bodyPr wrap="square">
            <a:spAutoFit/>
          </a:bodyPr>
          <a:lstStyle/>
          <a:p>
            <a:pPr algn="ctr"/>
            <a:r>
              <a:rPr lang="ru-RU" sz="1600" b="1" dirty="0" smtClean="0">
                <a:solidFill>
                  <a:srgbClr val="FFFF00"/>
                </a:solidFill>
                <a:effectLst>
                  <a:outerShdw blurRad="38100" dist="38100" dir="2700000" algn="tl">
                    <a:srgbClr val="000000">
                      <a:alpha val="43137"/>
                    </a:srgbClr>
                  </a:outerShdw>
                </a:effectLst>
              </a:rPr>
              <a:t>Активный центр «Гендерное воспитание» используется центр «Конструирование» </a:t>
            </a:r>
            <a:endParaRPr lang="ru-RU" sz="1600" dirty="0"/>
          </a:p>
        </p:txBody>
      </p:sp>
      <p:sp>
        <p:nvSpPr>
          <p:cNvPr id="12" name="Прямоугольник 11"/>
          <p:cNvSpPr/>
          <p:nvPr/>
        </p:nvSpPr>
        <p:spPr>
          <a:xfrm>
            <a:off x="4237023" y="5929330"/>
            <a:ext cx="4071967" cy="584775"/>
          </a:xfrm>
          <a:prstGeom prst="rect">
            <a:avLst/>
          </a:prstGeom>
        </p:spPr>
        <p:txBody>
          <a:bodyPr wrap="square">
            <a:spAutoFit/>
          </a:bodyPr>
          <a:lstStyle/>
          <a:p>
            <a:pPr algn="ctr"/>
            <a:r>
              <a:rPr lang="ru-RU" sz="1600" b="1" dirty="0" smtClean="0">
                <a:solidFill>
                  <a:srgbClr val="FFFF00"/>
                </a:solidFill>
                <a:effectLst>
                  <a:outerShdw blurRad="38100" dist="38100" dir="2700000" algn="tl">
                    <a:srgbClr val="000000">
                      <a:alpha val="43137"/>
                    </a:srgbClr>
                  </a:outerShdw>
                </a:effectLst>
              </a:rPr>
              <a:t>Активный центр Сюжетно-ролевая игра «Салон красоты».</a:t>
            </a:r>
            <a:endParaRPr lang="ru-RU" sz="1600" dirty="0"/>
          </a:p>
        </p:txBody>
      </p:sp>
      <p:sp>
        <p:nvSpPr>
          <p:cNvPr id="14" name="Прямоугольник 13"/>
          <p:cNvSpPr/>
          <p:nvPr/>
        </p:nvSpPr>
        <p:spPr>
          <a:xfrm>
            <a:off x="8237552" y="5929330"/>
            <a:ext cx="3857653" cy="830997"/>
          </a:xfrm>
          <a:prstGeom prst="rect">
            <a:avLst/>
          </a:prstGeom>
        </p:spPr>
        <p:txBody>
          <a:bodyPr wrap="square">
            <a:spAutoFit/>
          </a:bodyPr>
          <a:lstStyle/>
          <a:p>
            <a:pPr algn="ctr"/>
            <a:r>
              <a:rPr lang="ru-RU" sz="1600" b="1" dirty="0" smtClean="0">
                <a:solidFill>
                  <a:srgbClr val="FFFF00"/>
                </a:solidFill>
                <a:effectLst>
                  <a:outerShdw blurRad="38100" dist="38100" dir="2700000" algn="tl">
                    <a:srgbClr val="000000">
                      <a:alpha val="43137"/>
                    </a:srgbClr>
                  </a:outerShdw>
                </a:effectLst>
              </a:rPr>
              <a:t>Активный сектор центр «</a:t>
            </a:r>
            <a:r>
              <a:rPr lang="ru-RU" sz="1600" b="1" smtClean="0">
                <a:solidFill>
                  <a:srgbClr val="FFFF00"/>
                </a:solidFill>
                <a:effectLst>
                  <a:outerShdw blurRad="38100" dist="38100" dir="2700000" algn="tl">
                    <a:srgbClr val="000000">
                      <a:alpha val="43137"/>
                    </a:srgbClr>
                  </a:outerShdw>
                </a:effectLst>
              </a:rPr>
              <a:t>Неоформленных материалов» - «Дом </a:t>
            </a:r>
            <a:r>
              <a:rPr lang="ru-RU" sz="1600" b="1" dirty="0" smtClean="0">
                <a:solidFill>
                  <a:srgbClr val="FFFF00"/>
                </a:solidFill>
                <a:effectLst>
                  <a:outerShdw blurRad="38100" dist="38100" dir="2700000" algn="tl">
                    <a:srgbClr val="000000">
                      <a:alpha val="43137"/>
                    </a:srgbClr>
                  </a:outerShdw>
                </a:effectLst>
              </a:rPr>
              <a:t>подружки».</a:t>
            </a:r>
            <a:endParaRPr lang="ru-RU" sz="1600" dirty="0"/>
          </a:p>
        </p:txBody>
      </p:sp>
    </p:spTree>
    <p:extLst>
      <p:ext uri="{BB962C8B-B14F-4D97-AF65-F5344CB8AC3E}">
        <p14:creationId xmlns:p14="http://schemas.microsoft.com/office/powerpoint/2010/main" xmlns="" val="38725319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Рисунок 13"/>
          <p:cNvSpPr>
            <a:spLocks noGrp="1"/>
          </p:cNvSpPr>
          <p:nvPr>
            <p:ph type="pic" idx="1"/>
          </p:nvPr>
        </p:nvSpPr>
        <p:spPr/>
      </p:sp>
      <p:sp>
        <p:nvSpPr>
          <p:cNvPr id="3" name="Заголовок 2"/>
          <p:cNvSpPr>
            <a:spLocks noGrp="1"/>
          </p:cNvSpPr>
          <p:nvPr>
            <p:ph type="title"/>
          </p:nvPr>
        </p:nvSpPr>
        <p:spPr>
          <a:xfrm>
            <a:off x="603550" y="1857364"/>
            <a:ext cx="2704780" cy="2181236"/>
          </a:xfrm>
        </p:spPr>
        <p:txBody>
          <a:bodyPr/>
          <a:lstStyle/>
          <a:p>
            <a:endParaRPr lang="ru-RU" dirty="0"/>
          </a:p>
        </p:txBody>
      </p:sp>
      <p:sp>
        <p:nvSpPr>
          <p:cNvPr id="4" name="Текст 3"/>
          <p:cNvSpPr>
            <a:spLocks noGrp="1"/>
          </p:cNvSpPr>
          <p:nvPr>
            <p:ph type="body" sz="half" idx="2"/>
          </p:nvPr>
        </p:nvSpPr>
        <p:spPr/>
        <p:txBody>
          <a:bodyPr>
            <a:normAutofit/>
          </a:bodyPr>
          <a:lstStyle/>
          <a:p>
            <a:endParaRPr lang="ru-RU" dirty="0"/>
          </a:p>
        </p:txBody>
      </p:sp>
      <p:sp>
        <p:nvSpPr>
          <p:cNvPr id="15" name="Рисунок 14"/>
          <p:cNvSpPr>
            <a:spLocks noGrp="1"/>
          </p:cNvSpPr>
          <p:nvPr>
            <p:ph type="pic" idx="10"/>
          </p:nvPr>
        </p:nvSpPr>
        <p:spPr/>
      </p:sp>
      <p:sp>
        <p:nvSpPr>
          <p:cNvPr id="16" name="Рисунок 15"/>
          <p:cNvSpPr>
            <a:spLocks noGrp="1"/>
          </p:cNvSpPr>
          <p:nvPr>
            <p:ph type="pic" idx="11"/>
          </p:nvPr>
        </p:nvSpPr>
        <p:spPr/>
      </p:sp>
      <p:sp>
        <p:nvSpPr>
          <p:cNvPr id="17" name="Рисунок 16"/>
          <p:cNvSpPr>
            <a:spLocks noGrp="1"/>
          </p:cNvSpPr>
          <p:nvPr>
            <p:ph type="pic" idx="12"/>
          </p:nvPr>
        </p:nvSpPr>
        <p:spPr/>
      </p:sp>
    </p:spTree>
    <p:extLst>
      <p:ext uri="{BB962C8B-B14F-4D97-AF65-F5344CB8AC3E}">
        <p14:creationId xmlns:p14="http://schemas.microsoft.com/office/powerpoint/2010/main" xmlns="" val="26895386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normAutofit/>
          </a:bodyPr>
          <a:lstStyle/>
          <a:p>
            <a:endParaRPr lang="ru-RU" dirty="0"/>
          </a:p>
        </p:txBody>
      </p:sp>
      <p:sp>
        <p:nvSpPr>
          <p:cNvPr id="6" name="Рисунок 5"/>
          <p:cNvSpPr>
            <a:spLocks noGrp="1"/>
          </p:cNvSpPr>
          <p:nvPr>
            <p:ph type="pic" idx="1"/>
          </p:nvPr>
        </p:nvSpPr>
        <p:spPr/>
      </p:sp>
    </p:spTree>
    <p:extLst>
      <p:ext uri="{BB962C8B-B14F-4D97-AF65-F5344CB8AC3E}">
        <p14:creationId xmlns:p14="http://schemas.microsoft.com/office/powerpoint/2010/main" xmlns="" val="1513349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normAutofit/>
          </a:bodyPr>
          <a:lstStyle/>
          <a:p>
            <a:endParaRPr lang="ru-RU" dirty="0"/>
          </a:p>
        </p:txBody>
      </p:sp>
      <p:sp>
        <p:nvSpPr>
          <p:cNvPr id="10" name="Рисунок 9"/>
          <p:cNvSpPr>
            <a:spLocks noGrp="1"/>
          </p:cNvSpPr>
          <p:nvPr>
            <p:ph type="pic" idx="1"/>
          </p:nvPr>
        </p:nvSpPr>
        <p:spPr/>
      </p:sp>
    </p:spTree>
    <p:extLst>
      <p:ext uri="{BB962C8B-B14F-4D97-AF65-F5344CB8AC3E}">
        <p14:creationId xmlns:p14="http://schemas.microsoft.com/office/powerpoint/2010/main" xmlns="" val="350220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094544" y="142852"/>
            <a:ext cx="4904524" cy="428628"/>
          </a:xfrm>
        </p:spPr>
        <p:txBody>
          <a:bodyPr>
            <a:normAutofit fontScale="90000"/>
          </a:bodyPr>
          <a:lstStyle/>
          <a:p>
            <a:pPr algn="ctr"/>
            <a:r>
              <a:rPr lang="ru-RU" sz="2400" dirty="0" smtClean="0"/>
              <a:t/>
            </a:r>
            <a:br>
              <a:rPr lang="ru-RU" sz="2400" dirty="0" smtClean="0"/>
            </a:br>
            <a:r>
              <a:rPr lang="ru-RU" sz="2400" dirty="0" smtClean="0"/>
              <a:t/>
            </a:r>
            <a:br>
              <a:rPr lang="ru-RU" sz="2400" dirty="0" smtClean="0"/>
            </a:br>
            <a:r>
              <a:rPr lang="ru-RU" sz="2400" dirty="0" smtClean="0"/>
              <a:t> </a:t>
            </a:r>
            <a:br>
              <a:rPr lang="ru-RU" sz="2400" dirty="0" smtClean="0"/>
            </a:br>
            <a:r>
              <a:rPr lang="ru-RU" sz="2400" dirty="0" smtClean="0"/>
              <a:t>1. Рабочий сектор.</a:t>
            </a:r>
            <a:endParaRPr lang="ru-RU" sz="2400" dirty="0"/>
          </a:p>
        </p:txBody>
      </p:sp>
      <p:sp>
        <p:nvSpPr>
          <p:cNvPr id="4" name="Текст 3"/>
          <p:cNvSpPr>
            <a:spLocks noGrp="1"/>
          </p:cNvSpPr>
          <p:nvPr>
            <p:ph type="body" sz="half" idx="2"/>
          </p:nvPr>
        </p:nvSpPr>
        <p:spPr>
          <a:xfrm>
            <a:off x="6951668" y="571480"/>
            <a:ext cx="5143536" cy="6215106"/>
          </a:xfrm>
        </p:spPr>
        <p:txBody>
          <a:bodyPr>
            <a:noAutofit/>
          </a:bodyPr>
          <a:lstStyle/>
          <a:p>
            <a:pPr marL="228600" lvl="0" indent="-228600"/>
            <a:r>
              <a:rPr lang="ru-RU" sz="900" dirty="0" smtClean="0">
                <a:cs typeface="Times New Roman" pitchFamily="18" charset="0"/>
              </a:rPr>
              <a:t>       1. Рабочий сектор содержит следующие центры: </a:t>
            </a:r>
            <a:r>
              <a:rPr lang="ru-RU" sz="900" dirty="0" smtClean="0"/>
              <a:t>«Центр опытно-экспериментальной деятельности», «Центр Живая – неживая природы», «Центр Наследие культуры и социокультурные ценности»,. «Центр «Конструирование -Сенсорика», «Центр « Математическое развитие» Наблюдение за игровым  пространством в секторе не затруднено, и организованно так, что достаточно места для осуществления одновременно нескольких форм активности различными группами воспитанников. В оформлении  присутствуют детские работы.</a:t>
            </a:r>
          </a:p>
          <a:p>
            <a:pPr marL="228600" lvl="0" indent="-228600"/>
            <a:r>
              <a:rPr lang="ru-RU" sz="900" dirty="0" smtClean="0">
                <a:cs typeface="Times New Roman" pitchFamily="18" charset="0"/>
              </a:rPr>
              <a:t>       «</a:t>
            </a:r>
            <a:r>
              <a:rPr lang="ru-RU" sz="900" dirty="0" smtClean="0"/>
              <a:t>Для исследовательской и опытно-экспериментальной деятельности</a:t>
            </a:r>
            <a:r>
              <a:rPr lang="ru-RU" sz="900" dirty="0" smtClean="0">
                <a:cs typeface="Times New Roman" pitchFamily="18" charset="0"/>
              </a:rPr>
              <a:t>» </a:t>
            </a:r>
            <a:r>
              <a:rPr lang="ru-RU" sz="900" dirty="0" smtClean="0"/>
              <a:t>имеется оборудование для проведения экспериментов и опытов: природные материалы; образцы тканей, металлов, древесины, пластмасс; вещества; стеклянные и пластиковые сосуды и ёмкости; приборы и инструменты для практических исследований; защитные халаты, шапочки, перчатки; картотека опытов и  экспериментов; настенные схемы; бланки для фиксирования результатов исследований., также здесь организованно место для безопасных игр с песком и водой, доступны разнообразные игрушки для этих игр (совки, воронки, формочки, плавучие и тонущие предметы) , а так же есть песочница с кинетическим песком и различными формочками</a:t>
            </a:r>
          </a:p>
          <a:p>
            <a:pPr marL="228600" lvl="0" indent="-228600"/>
            <a:r>
              <a:rPr lang="ru-RU" sz="900" dirty="0" smtClean="0"/>
              <a:t>        </a:t>
            </a:r>
            <a:r>
              <a:rPr lang="ru-RU" sz="900" dirty="0" smtClean="0">
                <a:cs typeface="Times New Roman" pitchFamily="18" charset="0"/>
              </a:rPr>
              <a:t> </a:t>
            </a:r>
            <a:r>
              <a:rPr lang="ru-RU" sz="900" dirty="0" smtClean="0"/>
              <a:t>В «Центр живой - неживой природы и опытно-экспериментальной деятельности» размещены  муляжи овощей и фруктов, фигуры животных, книги, наборы картинок с изображениями животных, птиц, насекомых, альбом «Времена года»,  коллекции природных минералов, семян деревьев и овощей, крупы. Оформлен  календарь природы, соответствующий возрасту детей.   Центры «Математическое развитие и «Конструирование –сенсорика</a:t>
            </a:r>
            <a:r>
              <a:rPr lang="ru-RU" sz="900" dirty="0" smtClean="0">
                <a:cs typeface="Times New Roman" pitchFamily="18" charset="0"/>
              </a:rPr>
              <a:t>». </a:t>
            </a:r>
            <a:r>
              <a:rPr lang="ru-RU" sz="900" dirty="0" smtClean="0"/>
              <a:t>В «Центр живой - неживой природы и опытно-экспериментальной деятельности» размещены  муляжи овощей и фруктов, фигуры животных, книги, наборы картинок с изображениями животных, птиц, насекомых, альбом «Времена года»,  коллекции природных минералов, семян деревьев и овощей, крупы. Оформлен  календарь природы, соответствующий возрасту детей. </a:t>
            </a:r>
          </a:p>
          <a:p>
            <a:pPr marL="228600" lvl="0" indent="-228600"/>
            <a:r>
              <a:rPr lang="ru-RU" sz="900" dirty="0" smtClean="0"/>
              <a:t>        В «Центре  Наследие культуры и социокультурные ценности», имеется Модуль земли – глобус, модуль солнечной системы, дидактический  и методический материал и т. Д.</a:t>
            </a:r>
          </a:p>
          <a:p>
            <a:pPr marL="228600" lvl="0" indent="-228600"/>
            <a:r>
              <a:rPr lang="ru-RU" sz="900" dirty="0" smtClean="0"/>
              <a:t>        «Центр Конструирование». Наборы для конструирования разнообразные: с разными механизмами скрепления, из разных материалов и разной величины для моделирования и конструирования (кубики пластмассовые и деревянные, пазлы для магнитной доски, пазлы, мозаика, конструкторы разнообразной формы.</a:t>
            </a:r>
          </a:p>
          <a:p>
            <a:pPr marL="228600" lvl="0" indent="-228600"/>
            <a:r>
              <a:rPr lang="ru-RU" sz="900" dirty="0" smtClean="0"/>
              <a:t>       «Центр Математическое  развитие»  содержит много различного материала по математике, наборы геометрических фигур для изучения формы из различного материала,  материалы счета, измерения ,  математические планшеты, а так же  наглядные и дидактические материалы.</a:t>
            </a:r>
          </a:p>
          <a:p>
            <a:pPr marL="228600" lvl="0" indent="-228600"/>
            <a:r>
              <a:rPr lang="ru-RU" sz="900" dirty="0" smtClean="0"/>
              <a:t>       </a:t>
            </a:r>
            <a:endParaRPr lang="ru-RU" sz="900" dirty="0" smtClean="0">
              <a:solidFill>
                <a:srgbClr val="FFFF00"/>
              </a:solidFill>
            </a:endParaRPr>
          </a:p>
          <a:p>
            <a:pPr marL="342900" indent="-342900">
              <a:buFontTx/>
              <a:buChar char="-"/>
            </a:pPr>
            <a:endParaRPr lang="ru-RU" sz="800" dirty="0">
              <a:solidFill>
                <a:srgbClr val="FFFF00"/>
              </a:solidFill>
            </a:endParaRPr>
          </a:p>
        </p:txBody>
      </p:sp>
      <p:pic>
        <p:nvPicPr>
          <p:cNvPr id="7" name="Рисунок 6" descr="IMG_20191121_151543.jpg"/>
          <p:cNvPicPr>
            <a:picLocks noGrp="1" noChangeAspect="1"/>
          </p:cNvPicPr>
          <p:nvPr>
            <p:ph type="pic" idx="1"/>
          </p:nvPr>
        </p:nvPicPr>
        <p:blipFill>
          <a:blip r:embed="rId3" cstate="print"/>
          <a:srcRect l="-1964" r="6086" b="-479"/>
          <a:stretch>
            <a:fillRect/>
          </a:stretch>
        </p:blipFill>
        <p:spPr>
          <a:xfrm>
            <a:off x="307934" y="785794"/>
            <a:ext cx="6172991" cy="5380055"/>
          </a:xfrm>
        </p:spPr>
      </p:pic>
    </p:spTree>
    <p:extLst>
      <p:ext uri="{BB962C8B-B14F-4D97-AF65-F5344CB8AC3E}">
        <p14:creationId xmlns:p14="http://schemas.microsoft.com/office/powerpoint/2010/main" xmlns="" val="13896769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93620" y="6143645"/>
            <a:ext cx="4000528" cy="42862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400" dirty="0" smtClean="0">
                <a:solidFill>
                  <a:schemeClr val="accent3">
                    <a:lumMod val="20000"/>
                    <a:lumOff val="80000"/>
                  </a:schemeClr>
                </a:solidFill>
                <a:effectLst>
                  <a:outerShdw blurRad="38100" dist="38100" dir="2700000" algn="tl">
                    <a:srgbClr val="000000">
                      <a:alpha val="43137"/>
                    </a:srgbClr>
                  </a:outerShdw>
                </a:effectLst>
              </a:rPr>
              <a:t>1.1 Рабочий сектор «Центр Опытно-экспериментальной деятельности»</a:t>
            </a:r>
            <a:endParaRPr lang="ru-RU" sz="1400" dirty="0">
              <a:solidFill>
                <a:schemeClr val="accent3">
                  <a:lumMod val="20000"/>
                  <a:lumOff val="80000"/>
                </a:schemeClr>
              </a:solidFill>
              <a:effectLst>
                <a:outerShdw blurRad="38100" dist="38100" dir="2700000" algn="tl">
                  <a:srgbClr val="000000">
                    <a:alpha val="43137"/>
                  </a:srgbClr>
                </a:outerShdw>
              </a:effectLst>
            </a:endParaRPr>
          </a:p>
        </p:txBody>
      </p:sp>
      <p:sp>
        <p:nvSpPr>
          <p:cNvPr id="10" name="Заголовок 2"/>
          <p:cNvSpPr txBox="1">
            <a:spLocks/>
          </p:cNvSpPr>
          <p:nvPr/>
        </p:nvSpPr>
        <p:spPr>
          <a:xfrm>
            <a:off x="8308990" y="6143644"/>
            <a:ext cx="3835464" cy="571504"/>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400" dirty="0" smtClean="0">
                <a:solidFill>
                  <a:schemeClr val="accent3">
                    <a:lumMod val="20000"/>
                    <a:lumOff val="80000"/>
                  </a:schemeClr>
                </a:solidFill>
                <a:effectLst>
                  <a:outerShdw blurRad="38100" dist="38100" dir="2700000" algn="tl">
                    <a:srgbClr val="000000">
                      <a:alpha val="43137"/>
                    </a:srgbClr>
                  </a:outerShdw>
                </a:effectLst>
              </a:rPr>
              <a:t>1.2  Рабочий сектор «Центр живой – неживой природы».</a:t>
            </a:r>
            <a:r>
              <a:rPr lang="ru-RU" sz="1800" dirty="0" smtClean="0">
                <a:solidFill>
                  <a:schemeClr val="accent3">
                    <a:lumMod val="20000"/>
                    <a:lumOff val="80000"/>
                  </a:schemeClr>
                </a:solidFill>
                <a:effectLst>
                  <a:outerShdw blurRad="38100" dist="38100" dir="2700000" algn="tl">
                    <a:srgbClr val="000000">
                      <a:alpha val="43137"/>
                    </a:srgbClr>
                  </a:outerShdw>
                </a:effectLst>
              </a:rPr>
              <a:t> </a:t>
            </a:r>
          </a:p>
          <a:p>
            <a:pPr algn="ctr"/>
            <a:r>
              <a:rPr lang="ru-RU" sz="1800" dirty="0" smtClean="0">
                <a:solidFill>
                  <a:schemeClr val="accent3">
                    <a:lumMod val="20000"/>
                    <a:lumOff val="80000"/>
                  </a:schemeClr>
                </a:solidFill>
                <a:effectLst>
                  <a:outerShdw blurRad="38100" dist="38100" dir="2700000" algn="tl">
                    <a:srgbClr val="000000">
                      <a:alpha val="43137"/>
                    </a:srgbClr>
                  </a:outerShdw>
                </a:effectLst>
              </a:rPr>
              <a:t> </a:t>
            </a:r>
            <a:endParaRPr lang="ru-RU" sz="1800" dirty="0">
              <a:solidFill>
                <a:schemeClr val="accent3">
                  <a:lumMod val="20000"/>
                  <a:lumOff val="80000"/>
                </a:schemeClr>
              </a:solidFill>
              <a:effectLst>
                <a:outerShdw blurRad="38100" dist="38100" dir="2700000" algn="tl">
                  <a:srgbClr val="000000">
                    <a:alpha val="43137"/>
                  </a:srgbClr>
                </a:outerShdw>
              </a:effectLst>
            </a:endParaRPr>
          </a:p>
        </p:txBody>
      </p:sp>
      <p:sp>
        <p:nvSpPr>
          <p:cNvPr id="14" name="Заголовок 2"/>
          <p:cNvSpPr txBox="1">
            <a:spLocks/>
          </p:cNvSpPr>
          <p:nvPr/>
        </p:nvSpPr>
        <p:spPr>
          <a:xfrm>
            <a:off x="4165586" y="6072206"/>
            <a:ext cx="4143404" cy="727564"/>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400" dirty="0" smtClean="0">
                <a:solidFill>
                  <a:schemeClr val="accent3">
                    <a:lumMod val="20000"/>
                    <a:lumOff val="80000"/>
                  </a:schemeClr>
                </a:solidFill>
                <a:effectLst>
                  <a:outerShdw blurRad="38100" dist="38100" dir="2700000" algn="tl">
                    <a:srgbClr val="000000">
                      <a:alpha val="43137"/>
                    </a:srgbClr>
                  </a:outerShdw>
                </a:effectLst>
              </a:rPr>
              <a:t>1. 2 Рабочий сектор (помещение для хранения раздаточного материала для познавательной деятельности). </a:t>
            </a:r>
            <a:endParaRPr lang="ru-RU" sz="1800" dirty="0" smtClean="0">
              <a:solidFill>
                <a:schemeClr val="accent3">
                  <a:lumMod val="20000"/>
                  <a:lumOff val="80000"/>
                </a:schemeClr>
              </a:solidFill>
              <a:effectLst>
                <a:outerShdw blurRad="38100" dist="38100" dir="2700000" algn="tl">
                  <a:srgbClr val="000000">
                    <a:alpha val="43137"/>
                  </a:srgbClr>
                </a:outerShdw>
              </a:effectLst>
            </a:endParaRPr>
          </a:p>
          <a:p>
            <a:pPr algn="ctr"/>
            <a:r>
              <a:rPr lang="ru-RU" sz="1800" dirty="0" smtClean="0">
                <a:solidFill>
                  <a:schemeClr val="accent3">
                    <a:lumMod val="20000"/>
                    <a:lumOff val="80000"/>
                  </a:schemeClr>
                </a:solidFill>
                <a:effectLst>
                  <a:outerShdw blurRad="38100" dist="38100" dir="2700000" algn="tl">
                    <a:srgbClr val="000000">
                      <a:alpha val="43137"/>
                    </a:srgbClr>
                  </a:outerShdw>
                </a:effectLst>
              </a:rPr>
              <a:t> </a:t>
            </a:r>
            <a:endParaRPr lang="ru-RU" sz="1800" dirty="0">
              <a:solidFill>
                <a:schemeClr val="accent3">
                  <a:lumMod val="20000"/>
                  <a:lumOff val="80000"/>
                </a:schemeClr>
              </a:solidFill>
              <a:effectLst>
                <a:outerShdw blurRad="38100" dist="38100" dir="2700000" algn="tl">
                  <a:srgbClr val="000000">
                    <a:alpha val="43137"/>
                  </a:srgbClr>
                </a:outerShdw>
              </a:effectLst>
            </a:endParaRPr>
          </a:p>
        </p:txBody>
      </p:sp>
      <p:sp>
        <p:nvSpPr>
          <p:cNvPr id="15" name="Заголовок 2"/>
          <p:cNvSpPr txBox="1">
            <a:spLocks/>
          </p:cNvSpPr>
          <p:nvPr/>
        </p:nvSpPr>
        <p:spPr>
          <a:xfrm>
            <a:off x="3502124" y="44059"/>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chemeClr val="accent3">
                    <a:lumMod val="20000"/>
                    <a:lumOff val="80000"/>
                  </a:schemeClr>
                </a:solidFill>
                <a:effectLst>
                  <a:outerShdw blurRad="38100" dist="38100" dir="2700000" algn="tl">
                    <a:srgbClr val="000000">
                      <a:alpha val="43137"/>
                    </a:srgbClr>
                  </a:outerShdw>
                </a:effectLst>
              </a:rPr>
              <a:t>1. РАБОЧИЙ СЕКТОР</a:t>
            </a:r>
            <a:endParaRPr lang="ru-RU" sz="1800" b="1" dirty="0">
              <a:solidFill>
                <a:schemeClr val="accent3">
                  <a:lumMod val="20000"/>
                  <a:lumOff val="80000"/>
                </a:schemeClr>
              </a:solidFill>
              <a:effectLst>
                <a:outerShdw blurRad="38100" dist="38100" dir="2700000" algn="tl">
                  <a:srgbClr val="000000">
                    <a:alpha val="43137"/>
                  </a:srgbClr>
                </a:outerShdw>
              </a:effectLst>
            </a:endParaRPr>
          </a:p>
        </p:txBody>
      </p:sp>
      <p:pic>
        <p:nvPicPr>
          <p:cNvPr id="9" name="Рисунок 8" descr="IMG_20191121_152614.jpg"/>
          <p:cNvPicPr>
            <a:picLocks noGrp="1" noChangeAspect="1"/>
          </p:cNvPicPr>
          <p:nvPr>
            <p:ph type="pic" idx="1"/>
          </p:nvPr>
        </p:nvPicPr>
        <p:blipFill>
          <a:blip r:embed="rId3" cstate="print"/>
          <a:srcRect l="2965" r="2965"/>
          <a:stretch>
            <a:fillRect/>
          </a:stretch>
        </p:blipFill>
        <p:spPr>
          <a:xfrm>
            <a:off x="112713" y="415925"/>
            <a:ext cx="3978275" cy="5638800"/>
          </a:xfrm>
        </p:spPr>
      </p:pic>
      <p:pic>
        <p:nvPicPr>
          <p:cNvPr id="11" name="Рисунок 10" descr="IMG_20191121_152901.jpg"/>
          <p:cNvPicPr>
            <a:picLocks noGrp="1" noChangeAspect="1"/>
          </p:cNvPicPr>
          <p:nvPr>
            <p:ph type="pic" idx="13"/>
          </p:nvPr>
        </p:nvPicPr>
        <p:blipFill>
          <a:blip r:embed="rId4" cstate="print"/>
          <a:srcRect l="23554" r="23554"/>
          <a:stretch>
            <a:fillRect/>
          </a:stretch>
        </p:blipFill>
        <p:spPr>
          <a:xfrm>
            <a:off x="4208463" y="415925"/>
            <a:ext cx="3976687" cy="5638800"/>
          </a:xfrm>
        </p:spPr>
      </p:pic>
      <p:pic>
        <p:nvPicPr>
          <p:cNvPr id="12" name="Рисунок 11" descr="IMG_20191121_152637.jpg"/>
          <p:cNvPicPr>
            <a:picLocks noGrp="1" noChangeAspect="1"/>
          </p:cNvPicPr>
          <p:nvPr>
            <p:ph type="pic" idx="10"/>
          </p:nvPr>
        </p:nvPicPr>
        <p:blipFill>
          <a:blip r:embed="rId5" cstate="print"/>
          <a:srcRect l="25495" r="25495"/>
          <a:stretch>
            <a:fillRect/>
          </a:stretch>
        </p:blipFill>
        <p:spPr>
          <a:xfrm>
            <a:off x="8304213" y="415925"/>
            <a:ext cx="3790991" cy="5653088"/>
          </a:xfrm>
        </p:spPr>
      </p:pic>
    </p:spTree>
    <p:extLst>
      <p:ext uri="{BB962C8B-B14F-4D97-AF65-F5344CB8AC3E}">
        <p14:creationId xmlns:p14="http://schemas.microsoft.com/office/powerpoint/2010/main" xmlns="" val="7473308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IMG_20191121_152447.jpg"/>
          <p:cNvPicPr>
            <a:picLocks noGrp="1" noChangeAspect="1"/>
          </p:cNvPicPr>
          <p:nvPr>
            <p:ph type="pic" idx="13"/>
          </p:nvPr>
        </p:nvPicPr>
        <p:blipFill>
          <a:blip r:embed="rId2" cstate="print"/>
          <a:srcRect l="2965" r="2965"/>
          <a:stretch>
            <a:fillRect/>
          </a:stretch>
        </p:blipFill>
        <p:spPr>
          <a:xfrm>
            <a:off x="165058" y="609600"/>
            <a:ext cx="3812582" cy="5638800"/>
          </a:xfrm>
        </p:spPr>
      </p:pic>
      <p:pic>
        <p:nvPicPr>
          <p:cNvPr id="13" name="Рисунок 12" descr="IMG_20191121_152437.jpg"/>
          <p:cNvPicPr>
            <a:picLocks noGrp="1" noChangeAspect="1"/>
          </p:cNvPicPr>
          <p:nvPr>
            <p:ph type="pic" idx="1"/>
          </p:nvPr>
        </p:nvPicPr>
        <p:blipFill>
          <a:blip r:embed="rId3" cstate="print"/>
          <a:srcRect l="23543" r="23543"/>
          <a:stretch>
            <a:fillRect/>
          </a:stretch>
        </p:blipFill>
        <p:spPr>
          <a:xfrm>
            <a:off x="4165586" y="642938"/>
            <a:ext cx="3835414" cy="5638800"/>
          </a:xfrm>
        </p:spPr>
      </p:pic>
      <p:pic>
        <p:nvPicPr>
          <p:cNvPr id="14" name="Рисунок 13" descr="IMG_20191121_152428.jpg"/>
          <p:cNvPicPr>
            <a:picLocks noGrp="1" noChangeAspect="1"/>
          </p:cNvPicPr>
          <p:nvPr>
            <p:ph type="pic" idx="10"/>
          </p:nvPr>
        </p:nvPicPr>
        <p:blipFill>
          <a:blip r:embed="rId4" cstate="print"/>
          <a:srcRect l="3005" r="3005"/>
          <a:stretch>
            <a:fillRect/>
          </a:stretch>
        </p:blipFill>
        <p:spPr>
          <a:xfrm>
            <a:off x="8210551" y="714356"/>
            <a:ext cx="3813216" cy="5572144"/>
          </a:xfrm>
        </p:spPr>
      </p:pic>
      <p:sp>
        <p:nvSpPr>
          <p:cNvPr id="5" name="Прямоугольник 4"/>
          <p:cNvSpPr/>
          <p:nvPr/>
        </p:nvSpPr>
        <p:spPr>
          <a:xfrm>
            <a:off x="4888986" y="71414"/>
            <a:ext cx="2410852" cy="369332"/>
          </a:xfrm>
          <a:prstGeom prst="rect">
            <a:avLst/>
          </a:prstGeom>
        </p:spPr>
        <p:txBody>
          <a:bodyPr wrap="square">
            <a:spAutoFit/>
          </a:bodyPr>
          <a:lstStyle/>
          <a:p>
            <a:pPr algn="ctr"/>
            <a:r>
              <a:rPr lang="ru-RU" b="1" dirty="0" smtClean="0">
                <a:solidFill>
                  <a:schemeClr val="accent3">
                    <a:lumMod val="20000"/>
                    <a:lumOff val="80000"/>
                  </a:schemeClr>
                </a:solidFill>
                <a:effectLst>
                  <a:outerShdw blurRad="38100" dist="38100" dir="2700000" algn="tl">
                    <a:srgbClr val="000000">
                      <a:alpha val="43137"/>
                    </a:srgbClr>
                  </a:outerShdw>
                </a:effectLst>
              </a:rPr>
              <a:t>1. РАБОЧИЙ СЕКТОР</a:t>
            </a:r>
            <a:endParaRPr lang="ru-RU" b="1" dirty="0">
              <a:solidFill>
                <a:schemeClr val="accent3">
                  <a:lumMod val="20000"/>
                  <a:lumOff val="80000"/>
                </a:schemeClr>
              </a:solidFill>
              <a:effectLst>
                <a:outerShdw blurRad="38100" dist="38100" dir="2700000" algn="tl">
                  <a:srgbClr val="000000">
                    <a:alpha val="43137"/>
                  </a:srgbClr>
                </a:outerShdw>
              </a:effectLst>
            </a:endParaRPr>
          </a:p>
        </p:txBody>
      </p:sp>
      <p:sp>
        <p:nvSpPr>
          <p:cNvPr id="6" name="Прямоугольник 5"/>
          <p:cNvSpPr/>
          <p:nvPr/>
        </p:nvSpPr>
        <p:spPr>
          <a:xfrm>
            <a:off x="4022710" y="6357958"/>
            <a:ext cx="4000528" cy="276999"/>
          </a:xfrm>
          <a:prstGeom prst="rect">
            <a:avLst/>
          </a:prstGeom>
        </p:spPr>
        <p:txBody>
          <a:bodyPr wrap="square">
            <a:spAutoFit/>
          </a:bodyPr>
          <a:lstStyle/>
          <a:p>
            <a:pPr algn="ctr"/>
            <a:r>
              <a:rPr lang="ru-RU" sz="1200" dirty="0" smtClean="0">
                <a:solidFill>
                  <a:schemeClr val="accent3">
                    <a:lumMod val="20000"/>
                    <a:lumOff val="80000"/>
                  </a:schemeClr>
                </a:solidFill>
                <a:effectLst>
                  <a:outerShdw blurRad="38100" dist="38100" dir="2700000" algn="tl">
                    <a:srgbClr val="000000">
                      <a:alpha val="43137"/>
                    </a:srgbClr>
                  </a:outerShdw>
                </a:effectLst>
              </a:rPr>
              <a:t>1.4 Рабочий сектор  - центр  «Конструирование»</a:t>
            </a:r>
            <a:endParaRPr lang="ru-RU" sz="1200" dirty="0"/>
          </a:p>
        </p:txBody>
      </p:sp>
      <p:sp>
        <p:nvSpPr>
          <p:cNvPr id="8" name="Прямоугольник 7"/>
          <p:cNvSpPr/>
          <p:nvPr/>
        </p:nvSpPr>
        <p:spPr>
          <a:xfrm>
            <a:off x="93620" y="6357958"/>
            <a:ext cx="3857652" cy="461665"/>
          </a:xfrm>
          <a:prstGeom prst="rect">
            <a:avLst/>
          </a:prstGeom>
        </p:spPr>
        <p:txBody>
          <a:bodyPr wrap="square">
            <a:spAutoFit/>
          </a:bodyPr>
          <a:lstStyle/>
          <a:p>
            <a:r>
              <a:rPr lang="ru-RU" sz="1200" dirty="0" smtClean="0">
                <a:solidFill>
                  <a:schemeClr val="accent3">
                    <a:lumMod val="20000"/>
                    <a:lumOff val="80000"/>
                  </a:schemeClr>
                </a:solidFill>
                <a:effectLst>
                  <a:outerShdw blurRad="38100" dist="38100" dir="2700000" algn="tl">
                    <a:srgbClr val="000000">
                      <a:alpha val="43137"/>
                    </a:srgbClr>
                  </a:outerShdw>
                </a:effectLst>
              </a:rPr>
              <a:t>1.3 Рабочий сектор  - центр «Наследие культуры и социокультурные ценности».</a:t>
            </a:r>
            <a:endParaRPr lang="ru-RU" sz="1200" dirty="0"/>
          </a:p>
        </p:txBody>
      </p:sp>
      <p:sp>
        <p:nvSpPr>
          <p:cNvPr id="9" name="Прямоугольник 8"/>
          <p:cNvSpPr/>
          <p:nvPr/>
        </p:nvSpPr>
        <p:spPr>
          <a:xfrm>
            <a:off x="8237551" y="6357958"/>
            <a:ext cx="3951273" cy="461665"/>
          </a:xfrm>
          <a:prstGeom prst="rect">
            <a:avLst/>
          </a:prstGeom>
        </p:spPr>
        <p:txBody>
          <a:bodyPr wrap="square">
            <a:spAutoFit/>
          </a:bodyPr>
          <a:lstStyle/>
          <a:p>
            <a:pPr algn="ctr"/>
            <a:r>
              <a:rPr lang="ru-RU" sz="1200" dirty="0" smtClean="0">
                <a:solidFill>
                  <a:schemeClr val="accent3">
                    <a:lumMod val="20000"/>
                    <a:lumOff val="80000"/>
                  </a:schemeClr>
                </a:solidFill>
                <a:effectLst>
                  <a:outerShdw blurRad="38100" dist="38100" dir="2700000" algn="tl">
                    <a:srgbClr val="000000">
                      <a:alpha val="43137"/>
                    </a:srgbClr>
                  </a:outerShdw>
                </a:effectLst>
              </a:rPr>
              <a:t>1.5 Рабочий сектор  центр  «Математическое развитие».</a:t>
            </a:r>
            <a:endParaRPr lang="ru-RU" sz="12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33772" y="6072207"/>
            <a:ext cx="4392487" cy="571504"/>
          </a:xfrm>
        </p:spPr>
        <p:txBody>
          <a:bodyPr>
            <a:normAutofit/>
          </a:bodyPr>
          <a:lstStyle/>
          <a:p>
            <a:pPr algn="ctr"/>
            <a:r>
              <a:rPr lang="ru-RU" sz="1600" dirty="0">
                <a:solidFill>
                  <a:schemeClr val="accent3">
                    <a:lumMod val="20000"/>
                    <a:lumOff val="80000"/>
                  </a:schemeClr>
                </a:solidFill>
                <a:effectLst>
                  <a:outerShdw blurRad="38100" dist="38100" dir="2700000" algn="tl">
                    <a:srgbClr val="000000">
                      <a:alpha val="43137"/>
                    </a:srgbClr>
                  </a:outerShdw>
                </a:effectLst>
              </a:rPr>
              <a:t>1.6. Рабочий сектор </a:t>
            </a:r>
            <a:r>
              <a:rPr lang="ru-RU" sz="1600" dirty="0" smtClean="0">
                <a:solidFill>
                  <a:schemeClr val="accent3">
                    <a:lumMod val="20000"/>
                    <a:lumOff val="80000"/>
                  </a:schemeClr>
                </a:solidFill>
                <a:effectLst>
                  <a:outerShdw blurRad="38100" dist="38100" dir="2700000" algn="tl">
                    <a:srgbClr val="000000">
                      <a:alpha val="43137"/>
                    </a:srgbClr>
                  </a:outerShdw>
                </a:effectLst>
              </a:rPr>
              <a:t/>
            </a:r>
            <a:br>
              <a:rPr lang="ru-RU" sz="1600" dirty="0" smtClean="0">
                <a:solidFill>
                  <a:schemeClr val="accent3">
                    <a:lumMod val="20000"/>
                    <a:lumOff val="80000"/>
                  </a:schemeClr>
                </a:solidFill>
                <a:effectLst>
                  <a:outerShdw blurRad="38100" dist="38100" dir="2700000" algn="tl">
                    <a:srgbClr val="000000">
                      <a:alpha val="43137"/>
                    </a:srgbClr>
                  </a:outerShdw>
                </a:effectLst>
              </a:rPr>
            </a:br>
            <a:r>
              <a:rPr lang="ru-RU" sz="1600" dirty="0" smtClean="0">
                <a:solidFill>
                  <a:schemeClr val="accent3">
                    <a:lumMod val="20000"/>
                    <a:lumOff val="80000"/>
                  </a:schemeClr>
                </a:solidFill>
                <a:effectLst>
                  <a:outerShdw blurRad="38100" dist="38100" dir="2700000" algn="tl">
                    <a:srgbClr val="000000">
                      <a:alpha val="43137"/>
                    </a:srgbClr>
                  </a:outerShdw>
                </a:effectLst>
              </a:rPr>
              <a:t>(</a:t>
            </a:r>
            <a:r>
              <a:rPr lang="ru-RU" sz="1600" dirty="0">
                <a:solidFill>
                  <a:schemeClr val="accent3">
                    <a:lumMod val="20000"/>
                    <a:lumOff val="80000"/>
                  </a:schemeClr>
                </a:solidFill>
                <a:effectLst>
                  <a:outerShdw blurRad="38100" dist="38100" dir="2700000" algn="tl">
                    <a:srgbClr val="000000">
                      <a:alpha val="43137"/>
                    </a:srgbClr>
                  </a:outerShdw>
                </a:effectLst>
              </a:rPr>
              <a:t>методическая литература педагога)</a:t>
            </a:r>
          </a:p>
        </p:txBody>
      </p:sp>
      <p:sp>
        <p:nvSpPr>
          <p:cNvPr id="4" name="Текст 3"/>
          <p:cNvSpPr>
            <a:spLocks noGrp="1"/>
          </p:cNvSpPr>
          <p:nvPr>
            <p:ph type="body" sz="half" idx="2"/>
          </p:nvPr>
        </p:nvSpPr>
        <p:spPr>
          <a:xfrm>
            <a:off x="6523040" y="6189040"/>
            <a:ext cx="4714908" cy="612441"/>
          </a:xfrm>
        </p:spPr>
        <p:txBody>
          <a:bodyPr>
            <a:noAutofit/>
          </a:bodyPr>
          <a:lstStyle/>
          <a:p>
            <a:pPr algn="ctr">
              <a:lnSpc>
                <a:spcPct val="100000"/>
              </a:lnSpc>
              <a:spcBef>
                <a:spcPts val="0"/>
              </a:spcBef>
            </a:pPr>
            <a:r>
              <a:rPr lang="ru-RU" sz="1600" dirty="0">
                <a:solidFill>
                  <a:schemeClr val="accent3">
                    <a:lumMod val="20000"/>
                    <a:lumOff val="80000"/>
                  </a:schemeClr>
                </a:solidFill>
                <a:effectLst>
                  <a:outerShdw blurRad="38100" dist="38100" dir="2700000" algn="tl">
                    <a:srgbClr val="000000">
                      <a:alpha val="43137"/>
                    </a:srgbClr>
                  </a:outerShdw>
                </a:effectLst>
              </a:rPr>
              <a:t>1.7. Рабочий сектор </a:t>
            </a:r>
            <a:r>
              <a:rPr lang="ru-RU" sz="1600" dirty="0" smtClean="0">
                <a:solidFill>
                  <a:schemeClr val="accent3">
                    <a:lumMod val="20000"/>
                    <a:lumOff val="80000"/>
                  </a:schemeClr>
                </a:solidFill>
                <a:effectLst>
                  <a:outerShdw blurRad="38100" dist="38100" dir="2700000" algn="tl">
                    <a:srgbClr val="000000">
                      <a:alpha val="43137"/>
                    </a:srgbClr>
                  </a:outerShdw>
                </a:effectLst>
              </a:rPr>
              <a:t>(ИКТ для педагога)</a:t>
            </a:r>
            <a:endParaRPr lang="ru-RU" sz="1600" dirty="0">
              <a:solidFill>
                <a:schemeClr val="accent3">
                  <a:lumMod val="20000"/>
                  <a:lumOff val="80000"/>
                </a:schemeClr>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3502124" y="44059"/>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BA1010">
                    <a:lumMod val="20000"/>
                    <a:lumOff val="80000"/>
                  </a:srgbClr>
                </a:solidFill>
                <a:effectLst>
                  <a:outerShdw blurRad="38100" dist="38100" dir="2700000" algn="tl">
                    <a:srgbClr val="000000">
                      <a:alpha val="43137"/>
                    </a:srgbClr>
                  </a:outerShdw>
                </a:effectLst>
              </a:rPr>
              <a:t>1. РАБОЧИЙ СЕКТОР</a:t>
            </a:r>
            <a:endParaRPr lang="ru-RU" sz="1800" b="1" dirty="0">
              <a:solidFill>
                <a:srgbClr val="BA1010">
                  <a:lumMod val="20000"/>
                  <a:lumOff val="80000"/>
                </a:srgbClr>
              </a:solidFill>
              <a:effectLst>
                <a:outerShdw blurRad="38100" dist="38100" dir="2700000" algn="tl">
                  <a:srgbClr val="000000">
                    <a:alpha val="43137"/>
                  </a:srgbClr>
                </a:outerShdw>
              </a:effectLst>
            </a:endParaRPr>
          </a:p>
        </p:txBody>
      </p:sp>
      <p:pic>
        <p:nvPicPr>
          <p:cNvPr id="9" name="Рисунок 8" descr="IMG_20191128_122507.jpg"/>
          <p:cNvPicPr>
            <a:picLocks noGrp="1" noChangeAspect="1"/>
          </p:cNvPicPr>
          <p:nvPr>
            <p:ph type="pic" idx="1"/>
          </p:nvPr>
        </p:nvPicPr>
        <p:blipFill>
          <a:blip r:embed="rId3" cstate="print"/>
          <a:srcRect l="2965" r="2965"/>
          <a:stretch>
            <a:fillRect/>
          </a:stretch>
        </p:blipFill>
        <p:spPr>
          <a:xfrm>
            <a:off x="541338" y="473075"/>
            <a:ext cx="4767256" cy="5638800"/>
          </a:xfrm>
        </p:spPr>
      </p:pic>
      <p:pic>
        <p:nvPicPr>
          <p:cNvPr id="14" name="Рисунок 13" descr="IMG_20191128_122657.jpg"/>
          <p:cNvPicPr>
            <a:picLocks noGrp="1" noChangeAspect="1"/>
          </p:cNvPicPr>
          <p:nvPr>
            <p:ph type="pic" idx="10"/>
          </p:nvPr>
        </p:nvPicPr>
        <p:blipFill>
          <a:blip r:embed="rId4" cstate="print"/>
          <a:srcRect l="7229" t="34932" r="12048" b="9468"/>
          <a:stretch>
            <a:fillRect/>
          </a:stretch>
        </p:blipFill>
        <p:spPr>
          <a:xfrm>
            <a:off x="6451602" y="500043"/>
            <a:ext cx="4714908" cy="5572164"/>
          </a:xfrm>
        </p:spPr>
      </p:pic>
    </p:spTree>
    <p:extLst>
      <p:ext uri="{BB962C8B-B14F-4D97-AF65-F5344CB8AC3E}">
        <p14:creationId xmlns:p14="http://schemas.microsoft.com/office/powerpoint/2010/main" xmlns="" val="26644646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22248" y="142852"/>
            <a:ext cx="5786478" cy="357190"/>
          </a:xfrm>
        </p:spPr>
        <p:txBody>
          <a:bodyPr>
            <a:normAutofit fontScale="90000"/>
          </a:bodyPr>
          <a:lstStyle/>
          <a:p>
            <a:pPr algn="ctr"/>
            <a:r>
              <a:rPr lang="ru-RU" sz="1600" dirty="0" smtClean="0">
                <a:solidFill>
                  <a:schemeClr val="accent5">
                    <a:lumMod val="60000"/>
                    <a:lumOff val="40000"/>
                  </a:schemeClr>
                </a:solidFill>
                <a:effectLst>
                  <a:outerShdw blurRad="38100" dist="38100" dir="2700000" algn="tl">
                    <a:srgbClr val="000000">
                      <a:alpha val="43137"/>
                    </a:srgbClr>
                  </a:outerShdw>
                </a:effectLst>
              </a:rPr>
              <a:t>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t>
            </a:r>
            <a:endParaRPr lang="ru-RU" sz="1600" dirty="0">
              <a:solidFill>
                <a:schemeClr val="accent5">
                  <a:lumMod val="60000"/>
                  <a:lumOff val="40000"/>
                </a:schemeClr>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522248" y="214290"/>
            <a:ext cx="5929354" cy="35719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chemeClr val="accent1">
                    <a:lumMod val="75000"/>
                  </a:schemeClr>
                </a:solidFill>
                <a:effectLst>
                  <a:outerShdw blurRad="38100" dist="38100" dir="2700000" algn="tl">
                    <a:srgbClr val="000000">
                      <a:alpha val="43137"/>
                    </a:srgbClr>
                  </a:outerShdw>
                </a:effectLst>
              </a:rPr>
              <a:t>2</a:t>
            </a:r>
            <a:r>
              <a:rPr lang="ru-RU" sz="1800" b="1" dirty="0" smtClean="0">
                <a:solidFill>
                  <a:schemeClr val="accent1">
                    <a:lumMod val="75000"/>
                  </a:schemeClr>
                </a:solidFill>
                <a:effectLst>
                  <a:outerShdw blurRad="38100" dist="38100" dir="2700000" algn="tl">
                    <a:srgbClr val="000000">
                      <a:alpha val="43137"/>
                    </a:srgbClr>
                  </a:outerShdw>
                </a:effectLst>
              </a:rPr>
              <a:t>. АКТИВНЫЙ СЕКТОР</a:t>
            </a:r>
            <a:endParaRPr lang="ru-RU" sz="1800" b="1" dirty="0">
              <a:solidFill>
                <a:schemeClr val="accent1">
                  <a:lumMod val="75000"/>
                </a:schemeClr>
              </a:solidFill>
              <a:effectLst>
                <a:outerShdw blurRad="38100" dist="38100" dir="2700000" algn="tl">
                  <a:srgbClr val="000000">
                    <a:alpha val="43137"/>
                  </a:srgbClr>
                </a:outerShdw>
              </a:effectLst>
            </a:endParaRPr>
          </a:p>
        </p:txBody>
      </p:sp>
      <p:sp>
        <p:nvSpPr>
          <p:cNvPr id="7" name="Прямоугольник 6"/>
          <p:cNvSpPr/>
          <p:nvPr/>
        </p:nvSpPr>
        <p:spPr>
          <a:xfrm>
            <a:off x="6451602" y="571480"/>
            <a:ext cx="5429288" cy="6031291"/>
          </a:xfrm>
          <a:prstGeom prst="rect">
            <a:avLst/>
          </a:prstGeom>
        </p:spPr>
        <p:txBody>
          <a:bodyPr wrap="square">
            <a:spAutoFit/>
          </a:bodyPr>
          <a:lstStyle/>
          <a:p>
            <a:r>
              <a:rPr lang="ru-RU" sz="1200" dirty="0" smtClean="0">
                <a:solidFill>
                  <a:schemeClr val="accent1">
                    <a:lumMod val="60000"/>
                    <a:lumOff val="40000"/>
                  </a:schemeClr>
                </a:solidFill>
              </a:rPr>
              <a:t>2.Активный сектор содержит следующие центры: «Гендерное воспитание» , «Физкультура и спорт»,  «Неоформленный материал», «Театрализация», «Мир звуков и музыки», «Сюжетно-ролевые игры», которые  обеспечивают двигательную, игровую (ролевые игры) и музыкально-театрализованную активность в соответствии  с ООП ДОУ и возрастом воспитанников</a:t>
            </a:r>
            <a:br>
              <a:rPr lang="ru-RU" sz="1200" dirty="0" smtClean="0">
                <a:solidFill>
                  <a:schemeClr val="accent1">
                    <a:lumMod val="60000"/>
                    <a:lumOff val="40000"/>
                  </a:schemeClr>
                </a:solidFill>
              </a:rPr>
            </a:br>
            <a:r>
              <a:rPr lang="ru-RU" sz="1200" dirty="0" smtClean="0">
                <a:solidFill>
                  <a:schemeClr val="accent1">
                    <a:lumMod val="60000"/>
                    <a:lumOff val="40000"/>
                  </a:schemeClr>
                </a:solidFill>
              </a:rPr>
              <a:t> В центре «Гендерное воспитание» :зона  мальчиков, зона девочек», представлены игрушки и атрибуты для игр мальчиков и девочек.</a:t>
            </a:r>
            <a:r>
              <a:rPr lang="ru-RU" sz="1200" dirty="0" smtClean="0">
                <a:solidFill>
                  <a:schemeClr val="accent1">
                    <a:lumMod val="60000"/>
                    <a:lumOff val="40000"/>
                  </a:schemeClr>
                </a:solidFill>
                <a:cs typeface="Times New Roman" pitchFamily="18" charset="0"/>
              </a:rPr>
              <a:t> </a:t>
            </a:r>
            <a:endParaRPr lang="ru-RU" sz="1200" dirty="0" smtClean="0">
              <a:solidFill>
                <a:schemeClr val="accent1">
                  <a:lumMod val="60000"/>
                  <a:lumOff val="40000"/>
                </a:schemeClr>
              </a:solidFill>
            </a:endParaRPr>
          </a:p>
          <a:p>
            <a:r>
              <a:rPr lang="ru-RU" sz="1200" dirty="0" smtClean="0">
                <a:solidFill>
                  <a:schemeClr val="accent1">
                    <a:lumMod val="60000"/>
                    <a:lumOff val="40000"/>
                  </a:schemeClr>
                </a:solidFill>
              </a:rPr>
              <a:t>В центре «Физкультура и спорт» размещено оборудование , способствующее развитию разнообразных  умений: набор мячей различной величины и из разного материала,  кегли, многофункциональные веревки, которые соединяются друг с другом, мешочки с песком, нетрадиционное оборудование – коррегирующие дорожки.  Оборудование регулярно пополняется и меняется  по мере необходимости. </a:t>
            </a:r>
          </a:p>
          <a:p>
            <a:r>
              <a:rPr lang="ru-RU" sz="1200" dirty="0" smtClean="0">
                <a:solidFill>
                  <a:schemeClr val="accent1">
                    <a:lumMod val="60000"/>
                    <a:lumOff val="40000"/>
                  </a:schemeClr>
                </a:solidFill>
              </a:rPr>
              <a:t>Центр «Театрализация» наполнен атрибутами для театрализованной деятельности – ширма-занавес, декорации для инсценировок сказок, наборы кукольного и пальчикового театров, театр теней, маски и костюмы персонажей для детей ( в том числе изготовленными своими руками вместе с воспитанниками). </a:t>
            </a:r>
          </a:p>
          <a:p>
            <a:r>
              <a:rPr lang="ru-RU" sz="1200" dirty="0" smtClean="0">
                <a:solidFill>
                  <a:schemeClr val="accent1">
                    <a:lumMod val="60000"/>
                    <a:lumOff val="40000"/>
                  </a:schemeClr>
                </a:solidFill>
              </a:rPr>
              <a:t>Центр «Мир звуков и музыки»  наполнен  различными музыкальными  и шумовыми инструментами ( в том числе изготовленными своими руками вместе с воспитанниками),  имеется реквизит для танцев. </a:t>
            </a:r>
          </a:p>
          <a:p>
            <a:r>
              <a:rPr lang="ru-RU" sz="1200" dirty="0" smtClean="0">
                <a:solidFill>
                  <a:schemeClr val="accent1">
                    <a:lumMod val="60000"/>
                    <a:lumOff val="40000"/>
                  </a:schemeClr>
                </a:solidFill>
              </a:rPr>
              <a:t>вместе с воспитанниками). </a:t>
            </a:r>
          </a:p>
          <a:p>
            <a:r>
              <a:rPr lang="ru-RU" sz="1200" dirty="0" smtClean="0">
                <a:solidFill>
                  <a:schemeClr val="accent1">
                    <a:lumMod val="60000"/>
                    <a:lumOff val="40000"/>
                  </a:schemeClr>
                </a:solidFill>
              </a:rPr>
              <a:t>Центр «Дизайн студия» находится в центре для девочек.</a:t>
            </a:r>
          </a:p>
          <a:p>
            <a:r>
              <a:rPr lang="ru-RU" sz="1200" dirty="0" smtClean="0">
                <a:solidFill>
                  <a:schemeClr val="accent1">
                    <a:lumMod val="60000"/>
                    <a:lumOff val="40000"/>
                  </a:schemeClr>
                </a:solidFill>
              </a:rPr>
              <a:t>Для  «Центра Сюжетно- ролевых игр» отведена четко ограниченная часть помещения с пространством для игры  - «Магазин»,  «Дом моды», «Журналист»,«Кухня»,  «Дочки-матери» («Семья»), «»Салон красоты», «Больница», «Дорожное движение»,  «Строители», «Пожарные».  Отведено доступное для детей место для хранения реквизита к играм. Игровые пространства наполнены атрибутами соответствующими  теме, позволяющие  формировать половую идентичность</a:t>
            </a:r>
            <a:r>
              <a:rPr lang="ru-RU" sz="1200" dirty="0" smtClean="0">
                <a:solidFill>
                  <a:srgbClr val="00B050"/>
                </a:solidFill>
              </a:rPr>
              <a:t>.  </a:t>
            </a:r>
            <a:endParaRPr lang="ru-RU" sz="1200" dirty="0"/>
          </a:p>
        </p:txBody>
      </p:sp>
      <p:pic>
        <p:nvPicPr>
          <p:cNvPr id="16" name="Рисунок 15" descr="IMG_20191121_151129.jpg"/>
          <p:cNvPicPr>
            <a:picLocks noGrp="1" noChangeAspect="1"/>
          </p:cNvPicPr>
          <p:nvPr>
            <p:ph type="pic" idx="10"/>
          </p:nvPr>
        </p:nvPicPr>
        <p:blipFill>
          <a:blip r:embed="rId3" cstate="print"/>
          <a:srcRect l="4171" r="32718" b="29730"/>
          <a:stretch>
            <a:fillRect/>
          </a:stretch>
        </p:blipFill>
        <p:spPr>
          <a:xfrm>
            <a:off x="522248" y="1000108"/>
            <a:ext cx="5902664" cy="4929221"/>
          </a:xfrm>
        </p:spPr>
      </p:pic>
    </p:spTree>
    <p:extLst>
      <p:ext uri="{BB962C8B-B14F-4D97-AF65-F5344CB8AC3E}">
        <p14:creationId xmlns:p14="http://schemas.microsoft.com/office/powerpoint/2010/main" xmlns="" val="4956790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3934172" y="260648"/>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chemeClr val="accent1">
                    <a:lumMod val="60000"/>
                    <a:lumOff val="40000"/>
                  </a:schemeClr>
                </a:solidFill>
                <a:effectLst>
                  <a:outerShdw blurRad="38100" dist="38100" dir="2700000" algn="tl">
                    <a:srgbClr val="000000">
                      <a:alpha val="43137"/>
                    </a:srgbClr>
                  </a:outerShdw>
                </a:effectLst>
              </a:rPr>
              <a:t>2</a:t>
            </a:r>
            <a:r>
              <a:rPr lang="ru-RU" sz="1800" b="1" dirty="0" smtClean="0">
                <a:solidFill>
                  <a:schemeClr val="accent1">
                    <a:lumMod val="60000"/>
                    <a:lumOff val="40000"/>
                  </a:schemeClr>
                </a:solidFill>
                <a:effectLst>
                  <a:outerShdw blurRad="38100" dist="38100" dir="2700000" algn="tl">
                    <a:srgbClr val="000000">
                      <a:alpha val="43137"/>
                    </a:srgbClr>
                  </a:outerShdw>
                </a:effectLst>
              </a:rPr>
              <a:t>. АКТИВНЫЙ СЕКТОР</a:t>
            </a:r>
            <a:endParaRPr lang="ru-RU" sz="1800" b="1" dirty="0">
              <a:solidFill>
                <a:schemeClr val="accent1">
                  <a:lumMod val="60000"/>
                  <a:lumOff val="40000"/>
                </a:schemeClr>
              </a:solidFill>
              <a:effectLst>
                <a:outerShdw blurRad="38100" dist="38100" dir="2700000" algn="tl">
                  <a:srgbClr val="000000">
                    <a:alpha val="43137"/>
                  </a:srgbClr>
                </a:outerShdw>
              </a:effectLst>
            </a:endParaRPr>
          </a:p>
        </p:txBody>
      </p:sp>
      <p:sp>
        <p:nvSpPr>
          <p:cNvPr id="5" name="Заголовок 2"/>
          <p:cNvSpPr txBox="1">
            <a:spLocks/>
          </p:cNvSpPr>
          <p:nvPr/>
        </p:nvSpPr>
        <p:spPr>
          <a:xfrm>
            <a:off x="522248" y="5715016"/>
            <a:ext cx="4714908" cy="642942"/>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endParaRPr lang="ru-RU" sz="1600" dirty="0" smtClean="0">
              <a:solidFill>
                <a:schemeClr val="accent5">
                  <a:lumMod val="60000"/>
                  <a:lumOff val="40000"/>
                </a:schemeClr>
              </a:solidFill>
              <a:effectLst>
                <a:outerShdw blurRad="38100" dist="38100" dir="2700000" algn="tl">
                  <a:srgbClr val="000000">
                    <a:alpha val="43137"/>
                  </a:srgbClr>
                </a:outerShdw>
              </a:effectLst>
            </a:endParaRPr>
          </a:p>
          <a:p>
            <a:pPr algn="ctr"/>
            <a:r>
              <a:rPr lang="ru-RU" sz="1400" dirty="0" smtClean="0">
                <a:solidFill>
                  <a:schemeClr val="accent1">
                    <a:lumMod val="60000"/>
                    <a:lumOff val="40000"/>
                  </a:schemeClr>
                </a:solidFill>
                <a:effectLst>
                  <a:outerShdw blurRad="38100" dist="38100" dir="2700000" algn="tl">
                    <a:srgbClr val="000000">
                      <a:alpha val="43137"/>
                    </a:srgbClr>
                  </a:outerShdw>
                </a:effectLst>
              </a:rPr>
              <a:t>2.1  Активный сектор  - центр  «Гендерное воспитание». </a:t>
            </a:r>
            <a:endParaRPr lang="ru-RU" sz="1400" dirty="0">
              <a:solidFill>
                <a:schemeClr val="accent1">
                  <a:lumMod val="60000"/>
                  <a:lumOff val="40000"/>
                </a:schemeClr>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6451603" y="5857892"/>
            <a:ext cx="5143536" cy="660268"/>
          </a:xfrm>
          <a:prstGeom prst="rect">
            <a:avLst/>
          </a:prstGeom>
        </p:spPr>
        <p:txBody>
          <a:bodyPr>
            <a:normAutofit fontScale="92500" lnSpcReduction="1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endParaRPr lang="ru-RU" sz="1600" dirty="0" smtClean="0">
              <a:solidFill>
                <a:schemeClr val="accent5">
                  <a:lumMod val="60000"/>
                  <a:lumOff val="40000"/>
                </a:schemeClr>
              </a:solidFill>
              <a:effectLst>
                <a:outerShdw blurRad="38100" dist="38100" dir="2700000" algn="tl">
                  <a:srgbClr val="000000">
                    <a:alpha val="43137"/>
                  </a:srgbClr>
                </a:outerShdw>
              </a:effectLst>
            </a:endParaRPr>
          </a:p>
          <a:p>
            <a:pPr algn="ctr"/>
            <a:r>
              <a:rPr lang="ru-RU" sz="1600" dirty="0" smtClean="0">
                <a:solidFill>
                  <a:schemeClr val="accent1">
                    <a:lumMod val="60000"/>
                    <a:lumOff val="40000"/>
                  </a:schemeClr>
                </a:solidFill>
                <a:effectLst>
                  <a:outerShdw blurRad="38100" dist="38100" dir="2700000" algn="tl">
                    <a:srgbClr val="000000">
                      <a:alpha val="43137"/>
                    </a:srgbClr>
                  </a:outerShdw>
                </a:effectLst>
              </a:rPr>
              <a:t>2.1 Активный сектор – центр «Гендерное воспитание». </a:t>
            </a:r>
          </a:p>
          <a:p>
            <a:pPr algn="ctr"/>
            <a:r>
              <a:rPr lang="ru-RU" sz="1600" dirty="0" smtClean="0">
                <a:solidFill>
                  <a:schemeClr val="accent1">
                    <a:lumMod val="60000"/>
                    <a:lumOff val="40000"/>
                  </a:schemeClr>
                </a:solidFill>
                <a:effectLst>
                  <a:outerShdw blurRad="38100" dist="38100" dir="2700000" algn="tl">
                    <a:srgbClr val="000000">
                      <a:alpha val="43137"/>
                    </a:srgbClr>
                  </a:outerShdw>
                </a:effectLst>
              </a:rPr>
              <a:t> </a:t>
            </a:r>
            <a:endParaRPr lang="ru-RU" sz="1600" dirty="0">
              <a:solidFill>
                <a:schemeClr val="accent1">
                  <a:lumMod val="60000"/>
                  <a:lumOff val="40000"/>
                </a:schemeClr>
              </a:solidFill>
              <a:effectLst>
                <a:outerShdw blurRad="38100" dist="38100" dir="2700000" algn="tl">
                  <a:srgbClr val="000000">
                    <a:alpha val="43137"/>
                  </a:srgbClr>
                </a:outerShdw>
              </a:effectLst>
            </a:endParaRPr>
          </a:p>
        </p:txBody>
      </p:sp>
      <p:pic>
        <p:nvPicPr>
          <p:cNvPr id="7" name="Рисунок 6" descr="IMG_20191121_151918.jpg"/>
          <p:cNvPicPr>
            <a:picLocks noGrp="1" noChangeAspect="1"/>
          </p:cNvPicPr>
          <p:nvPr>
            <p:ph type="pic" idx="1"/>
          </p:nvPr>
        </p:nvPicPr>
        <p:blipFill>
          <a:blip r:embed="rId3" cstate="print"/>
          <a:srcRect t="19059" r="22632" b="19059"/>
          <a:stretch>
            <a:fillRect/>
          </a:stretch>
        </p:blipFill>
        <p:spPr>
          <a:xfrm>
            <a:off x="665124" y="785794"/>
            <a:ext cx="4395813" cy="4875232"/>
          </a:xfrm>
        </p:spPr>
      </p:pic>
      <p:pic>
        <p:nvPicPr>
          <p:cNvPr id="12" name="Рисунок 11" descr="IMG_20191121_152303.jpg"/>
          <p:cNvPicPr>
            <a:picLocks noGrp="1" noChangeAspect="1"/>
          </p:cNvPicPr>
          <p:nvPr>
            <p:ph type="pic" idx="10"/>
          </p:nvPr>
        </p:nvPicPr>
        <p:blipFill>
          <a:blip r:embed="rId4" cstate="print"/>
          <a:srcRect l="13060" r="13060"/>
          <a:stretch>
            <a:fillRect/>
          </a:stretch>
        </p:blipFill>
        <p:spPr>
          <a:xfrm>
            <a:off x="6523040" y="857232"/>
            <a:ext cx="4714875" cy="4786312"/>
          </a:xfrm>
        </p:spPr>
      </p:pic>
    </p:spTree>
    <p:extLst>
      <p:ext uri="{BB962C8B-B14F-4D97-AF65-F5344CB8AC3E}">
        <p14:creationId xmlns:p14="http://schemas.microsoft.com/office/powerpoint/2010/main" xmlns="" val="38017772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0810" y="6143644"/>
            <a:ext cx="3857652" cy="571504"/>
          </a:xfrm>
        </p:spPr>
        <p:txBody>
          <a:bodyPr>
            <a:noAutofit/>
          </a:bodyPr>
          <a:lstStyle/>
          <a:p>
            <a:pPr algn="ct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t>
            </a:r>
            <a:r>
              <a:rPr lang="ru-RU" sz="1600" dirty="0" smtClean="0">
                <a:solidFill>
                  <a:schemeClr val="accent1">
                    <a:lumMod val="60000"/>
                    <a:lumOff val="40000"/>
                  </a:schemeClr>
                </a:solidFill>
                <a:effectLst>
                  <a:outerShdw blurRad="38100" dist="38100" dir="2700000" algn="tl">
                    <a:srgbClr val="000000">
                      <a:alpha val="43137"/>
                    </a:srgbClr>
                  </a:outerShdw>
                </a:effectLst>
              </a:rPr>
              <a:t>2.2 Активный </a:t>
            </a:r>
            <a:r>
              <a:rPr lang="ru-RU" sz="1600" dirty="0">
                <a:solidFill>
                  <a:schemeClr val="accent1">
                    <a:lumMod val="60000"/>
                    <a:lumOff val="40000"/>
                  </a:schemeClr>
                </a:solidFill>
                <a:effectLst>
                  <a:outerShdw blurRad="38100" dist="38100" dir="2700000" algn="tl">
                    <a:srgbClr val="000000">
                      <a:alpha val="43137"/>
                    </a:srgbClr>
                  </a:outerShdw>
                </a:effectLst>
              </a:rPr>
              <a:t>сектор </a:t>
            </a:r>
            <a:r>
              <a:rPr lang="ru-RU" sz="1600" dirty="0" smtClean="0">
                <a:solidFill>
                  <a:schemeClr val="accent1">
                    <a:lumMod val="60000"/>
                    <a:lumOff val="40000"/>
                  </a:schemeClr>
                </a:solidFill>
                <a:effectLst>
                  <a:outerShdw blurRad="38100" dist="38100" dir="2700000" algn="tl">
                    <a:srgbClr val="000000">
                      <a:alpha val="43137"/>
                    </a:srgbClr>
                  </a:outerShdw>
                </a:effectLst>
              </a:rPr>
              <a:t> - центр  </a:t>
            </a:r>
            <a:br>
              <a:rPr lang="ru-RU" sz="1600" dirty="0" smtClean="0">
                <a:solidFill>
                  <a:schemeClr val="accent1">
                    <a:lumMod val="60000"/>
                    <a:lumOff val="40000"/>
                  </a:schemeClr>
                </a:solidFill>
                <a:effectLst>
                  <a:outerShdw blurRad="38100" dist="38100" dir="2700000" algn="tl">
                    <a:srgbClr val="000000">
                      <a:alpha val="43137"/>
                    </a:srgbClr>
                  </a:outerShdw>
                </a:effectLst>
              </a:rPr>
            </a:br>
            <a:r>
              <a:rPr lang="ru-RU" sz="1600" dirty="0" smtClean="0">
                <a:solidFill>
                  <a:schemeClr val="accent1">
                    <a:lumMod val="60000"/>
                    <a:lumOff val="40000"/>
                  </a:schemeClr>
                </a:solidFill>
                <a:effectLst>
                  <a:outerShdw blurRad="38100" dist="38100" dir="2700000" algn="tl">
                    <a:srgbClr val="000000">
                      <a:alpha val="43137"/>
                    </a:srgbClr>
                  </a:outerShdw>
                </a:effectLst>
              </a:rPr>
              <a:t>«Физкультура и спорт»</a:t>
            </a:r>
            <a:br>
              <a:rPr lang="ru-RU" sz="1600" dirty="0" smtClean="0">
                <a:solidFill>
                  <a:schemeClr val="accent1">
                    <a:lumMod val="60000"/>
                    <a:lumOff val="40000"/>
                  </a:schemeClr>
                </a:solidFill>
                <a:effectLst>
                  <a:outerShdw blurRad="38100" dist="38100" dir="2700000" algn="tl">
                    <a:srgbClr val="000000">
                      <a:alpha val="43137"/>
                    </a:srgbClr>
                  </a:outerShdw>
                </a:effectLst>
              </a:rPr>
            </a:br>
            <a:r>
              <a:rPr lang="ru-RU" sz="1600" dirty="0" smtClean="0">
                <a:solidFill>
                  <a:schemeClr val="accent1">
                    <a:lumMod val="60000"/>
                    <a:lumOff val="40000"/>
                  </a:schemeClr>
                </a:solidFill>
                <a:effectLst>
                  <a:outerShdw blurRad="38100" dist="38100" dir="2700000" algn="tl">
                    <a:srgbClr val="000000">
                      <a:alpha val="43137"/>
                    </a:srgbClr>
                  </a:outerShdw>
                </a:effectLst>
              </a:rPr>
              <a:t> </a:t>
            </a:r>
            <a:endParaRPr lang="ru-RU" sz="1600" dirty="0">
              <a:solidFill>
                <a:schemeClr val="accent1">
                  <a:lumMod val="60000"/>
                  <a:lumOff val="40000"/>
                </a:schemeClr>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4665652" y="6000768"/>
            <a:ext cx="3571900" cy="642943"/>
          </a:xfrm>
        </p:spPr>
        <p:txBody>
          <a:bodyPr>
            <a:noAutofit/>
          </a:bodyPr>
          <a:lstStyle/>
          <a:p>
            <a:pPr algn="ctr">
              <a:lnSpc>
                <a:spcPct val="100000"/>
              </a:lnSpc>
              <a:spcBef>
                <a:spcPts val="0"/>
              </a:spcBef>
            </a:pPr>
            <a:r>
              <a:rPr lang="ru-RU" sz="1600" dirty="0" smtClean="0">
                <a:solidFill>
                  <a:schemeClr val="accent1">
                    <a:lumMod val="60000"/>
                    <a:lumOff val="40000"/>
                  </a:schemeClr>
                </a:solidFill>
                <a:effectLst>
                  <a:outerShdw blurRad="38100" dist="38100" dir="2700000" algn="tl">
                    <a:srgbClr val="000000">
                      <a:alpha val="43137"/>
                    </a:srgbClr>
                  </a:outerShdw>
                </a:effectLst>
              </a:rPr>
              <a:t> </a:t>
            </a:r>
            <a:r>
              <a:rPr lang="ru-RU" sz="1400" dirty="0" smtClean="0">
                <a:solidFill>
                  <a:schemeClr val="accent1">
                    <a:lumMod val="60000"/>
                    <a:lumOff val="40000"/>
                  </a:schemeClr>
                </a:solidFill>
                <a:effectLst>
                  <a:outerShdw blurRad="38100" dist="38100" dir="2700000" algn="tl">
                    <a:srgbClr val="000000">
                      <a:alpha val="43137"/>
                    </a:srgbClr>
                  </a:outerShdw>
                </a:effectLst>
              </a:rPr>
              <a:t>2.3 Активный сектор  - центр «Театрализации».</a:t>
            </a:r>
          </a:p>
          <a:p>
            <a:pPr algn="ctr">
              <a:lnSpc>
                <a:spcPct val="100000"/>
              </a:lnSpc>
              <a:spcBef>
                <a:spcPts val="0"/>
              </a:spcBef>
            </a:pPr>
            <a:r>
              <a:rPr lang="ru-RU" sz="1600" dirty="0" smtClean="0">
                <a:solidFill>
                  <a:schemeClr val="accent1">
                    <a:lumMod val="60000"/>
                    <a:lumOff val="40000"/>
                  </a:schemeClr>
                </a:solidFill>
                <a:effectLst>
                  <a:outerShdw blurRad="38100" dist="38100" dir="2700000" algn="tl">
                    <a:srgbClr val="000000">
                      <a:alpha val="43137"/>
                    </a:srgbClr>
                  </a:outerShdw>
                </a:effectLst>
              </a:rPr>
              <a:t> </a:t>
            </a:r>
            <a:endParaRPr lang="ru-RU" sz="1600" dirty="0">
              <a:solidFill>
                <a:schemeClr val="accent1">
                  <a:lumMod val="60000"/>
                  <a:lumOff val="40000"/>
                </a:schemeClr>
              </a:solidFill>
              <a:effectLst>
                <a:outerShdw blurRad="38100" dist="38100" dir="2700000" algn="tl">
                  <a:srgbClr val="000000">
                    <a:alpha val="43137"/>
                  </a:srgbClr>
                </a:outerShdw>
              </a:effectLst>
            </a:endParaRPr>
          </a:p>
        </p:txBody>
      </p:sp>
      <p:sp>
        <p:nvSpPr>
          <p:cNvPr id="7" name="Заголовок 2"/>
          <p:cNvSpPr txBox="1">
            <a:spLocks/>
          </p:cNvSpPr>
          <p:nvPr/>
        </p:nvSpPr>
        <p:spPr>
          <a:xfrm>
            <a:off x="3934172" y="142852"/>
            <a:ext cx="4060501" cy="254112"/>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chemeClr val="accent1">
                    <a:lumMod val="40000"/>
                    <a:lumOff val="60000"/>
                  </a:schemeClr>
                </a:solidFill>
                <a:effectLst>
                  <a:outerShdw blurRad="38100" dist="38100" dir="2700000" algn="tl">
                    <a:srgbClr val="000000">
                      <a:alpha val="43137"/>
                    </a:srgbClr>
                  </a:outerShdw>
                </a:effectLst>
              </a:rPr>
              <a:t>2</a:t>
            </a:r>
            <a:r>
              <a:rPr lang="ru-RU" sz="1800" b="1" dirty="0" smtClean="0">
                <a:solidFill>
                  <a:schemeClr val="accent1">
                    <a:lumMod val="40000"/>
                    <a:lumOff val="60000"/>
                  </a:schemeClr>
                </a:solidFill>
                <a:effectLst>
                  <a:outerShdw blurRad="38100" dist="38100" dir="2700000" algn="tl">
                    <a:srgbClr val="000000">
                      <a:alpha val="43137"/>
                    </a:srgbClr>
                  </a:outerShdw>
                </a:effectLst>
              </a:rPr>
              <a:t>. АКТИВНЫЙ СЕКТОР</a:t>
            </a:r>
            <a:endParaRPr lang="ru-RU" sz="1800" b="1" dirty="0">
              <a:solidFill>
                <a:schemeClr val="accent1">
                  <a:lumMod val="40000"/>
                  <a:lumOff val="60000"/>
                </a:schemeClr>
              </a:solidFill>
              <a:effectLst>
                <a:outerShdw blurRad="38100" dist="38100" dir="2700000" algn="tl">
                  <a:srgbClr val="000000">
                    <a:alpha val="43137"/>
                  </a:srgbClr>
                </a:outerShdw>
              </a:effectLst>
            </a:endParaRPr>
          </a:p>
        </p:txBody>
      </p:sp>
      <p:pic>
        <p:nvPicPr>
          <p:cNvPr id="8" name="Рисунок 7" descr="IMG_20191121_151959.jpg"/>
          <p:cNvPicPr>
            <a:picLocks noGrp="1" noChangeAspect="1"/>
          </p:cNvPicPr>
          <p:nvPr>
            <p:ph type="pic" idx="1"/>
          </p:nvPr>
        </p:nvPicPr>
        <p:blipFill>
          <a:blip r:embed="rId3" cstate="print"/>
          <a:srcRect l="23543" r="23543"/>
          <a:stretch>
            <a:fillRect/>
          </a:stretch>
        </p:blipFill>
        <p:spPr>
          <a:xfrm>
            <a:off x="450810" y="642918"/>
            <a:ext cx="3825002" cy="5348304"/>
          </a:xfrm>
        </p:spPr>
      </p:pic>
      <p:pic>
        <p:nvPicPr>
          <p:cNvPr id="9" name="Рисунок 8" descr="IMG_20191121_152134.jpg"/>
          <p:cNvPicPr>
            <a:picLocks noGrp="1" noChangeAspect="1"/>
          </p:cNvPicPr>
          <p:nvPr>
            <p:ph type="pic" idx="10"/>
          </p:nvPr>
        </p:nvPicPr>
        <p:blipFill>
          <a:blip r:embed="rId4" cstate="print"/>
          <a:srcRect l="18187" t="1267" r="15040" b="3716"/>
          <a:stretch>
            <a:fillRect/>
          </a:stretch>
        </p:blipFill>
        <p:spPr>
          <a:xfrm>
            <a:off x="4522776" y="642918"/>
            <a:ext cx="3571900" cy="5357850"/>
          </a:xfrm>
        </p:spPr>
      </p:pic>
      <p:pic>
        <p:nvPicPr>
          <p:cNvPr id="10" name="Рисунок 9" descr="IMG_20191121_152145.jpg"/>
          <p:cNvPicPr>
            <a:picLocks noChangeAspect="1"/>
          </p:cNvPicPr>
          <p:nvPr/>
        </p:nvPicPr>
        <p:blipFill>
          <a:blip r:embed="rId5" cstate="print"/>
          <a:srcRect l="2965" t="7602" r="20382"/>
          <a:stretch>
            <a:fillRect/>
          </a:stretch>
        </p:blipFill>
        <p:spPr>
          <a:xfrm>
            <a:off x="8451866" y="714356"/>
            <a:ext cx="3429024" cy="5210172"/>
          </a:xfrm>
          <a:prstGeom prst="rect">
            <a:avLst/>
          </a:prstGeom>
          <a:solidFill>
            <a:schemeClr val="bg1">
              <a:lumMod val="85000"/>
              <a:lumOff val="15000"/>
            </a:schemeClr>
          </a:solidFill>
        </p:spPr>
      </p:pic>
      <p:sp>
        <p:nvSpPr>
          <p:cNvPr id="11" name="Прямоугольник 10"/>
          <p:cNvSpPr/>
          <p:nvPr/>
        </p:nvSpPr>
        <p:spPr>
          <a:xfrm flipH="1">
            <a:off x="8737618" y="5929331"/>
            <a:ext cx="3000396" cy="954108"/>
          </a:xfrm>
          <a:prstGeom prst="rect">
            <a:avLst/>
          </a:prstGeom>
        </p:spPr>
        <p:txBody>
          <a:bodyPr wrap="square">
            <a:spAutoFit/>
          </a:bodyPr>
          <a:lstStyle/>
          <a:p>
            <a:pPr algn="ctr"/>
            <a:r>
              <a:rPr lang="ru-RU" sz="2400" dirty="0" smtClean="0">
                <a:solidFill>
                  <a:schemeClr val="accent1">
                    <a:lumMod val="60000"/>
                    <a:lumOff val="40000"/>
                  </a:schemeClr>
                </a:solidFill>
                <a:effectLst>
                  <a:outerShdw blurRad="38100" dist="38100" dir="2700000" algn="tl">
                    <a:srgbClr val="000000">
                      <a:alpha val="43137"/>
                    </a:srgbClr>
                  </a:outerShdw>
                </a:effectLst>
              </a:rPr>
              <a:t> </a:t>
            </a:r>
            <a:r>
              <a:rPr lang="ru-RU" sz="1400" dirty="0" smtClean="0">
                <a:solidFill>
                  <a:schemeClr val="accent1">
                    <a:lumMod val="60000"/>
                    <a:lumOff val="40000"/>
                  </a:schemeClr>
                </a:solidFill>
                <a:effectLst>
                  <a:outerShdw blurRad="38100" dist="38100" dir="2700000" algn="tl">
                    <a:srgbClr val="000000">
                      <a:alpha val="43137"/>
                    </a:srgbClr>
                  </a:outerShdw>
                </a:effectLst>
              </a:rPr>
              <a:t>2.4 Активный сектор  -  центр «Мир звуков и музыки».</a:t>
            </a:r>
            <a:br>
              <a:rPr lang="ru-RU" sz="1400" dirty="0" smtClean="0">
                <a:solidFill>
                  <a:schemeClr val="accent1">
                    <a:lumMod val="60000"/>
                    <a:lumOff val="40000"/>
                  </a:schemeClr>
                </a:solidFill>
                <a:effectLst>
                  <a:outerShdw blurRad="38100" dist="38100" dir="2700000" algn="tl">
                    <a:srgbClr val="000000">
                      <a:alpha val="43137"/>
                    </a:srgbClr>
                  </a:outerShdw>
                </a:effectLst>
              </a:rPr>
            </a:br>
            <a:r>
              <a:rPr lang="ru-RU" dirty="0" smtClean="0">
                <a:solidFill>
                  <a:schemeClr val="accent1">
                    <a:lumMod val="60000"/>
                    <a:lumOff val="40000"/>
                  </a:schemeClr>
                </a:solidFill>
                <a:effectLst>
                  <a:outerShdw blurRad="38100" dist="38100" dir="2700000" algn="tl">
                    <a:srgbClr val="000000">
                      <a:alpha val="43137"/>
                    </a:srgbClr>
                  </a:outerShdw>
                </a:effectLst>
              </a:rPr>
              <a:t> </a:t>
            </a:r>
            <a:endParaRPr lang="ru-RU" dirty="0">
              <a:solidFill>
                <a:schemeClr val="accent1">
                  <a:lumMod val="60000"/>
                  <a:lumOff val="40000"/>
                </a:schemeClr>
              </a:solidFill>
            </a:endParaRPr>
          </a:p>
        </p:txBody>
      </p:sp>
    </p:spTree>
    <p:extLst>
      <p:ext uri="{BB962C8B-B14F-4D97-AF65-F5344CB8AC3E}">
        <p14:creationId xmlns:p14="http://schemas.microsoft.com/office/powerpoint/2010/main" xmlns="" val="11961106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raduationAlbum_16x9">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a:defPPr>
      </a:lstStyle>
    </a:txDef>
  </a:objectDefaults>
  <a:extraClrSchemeLst/>
</a:theme>
</file>

<file path=ppt/theme/theme2.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6313D3F-4C96-479C-A8EF-55F4C0448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Альбом для фотографий с выпускного вечера с черным фоном (широкоэкранный формат)</Template>
  <TotalTime>0</TotalTime>
  <Words>1494</Words>
  <Application>Microsoft Office PowerPoint</Application>
  <PresentationFormat>Произвольный</PresentationFormat>
  <Paragraphs>144</Paragraphs>
  <Slides>25</Slides>
  <Notes>23</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GraduationAlbum_16x9</vt:lpstr>
      <vt:lpstr>Дети дошкольного возраста  6 - 7 лет Образовательное событие  «В мире взрослых людей. Неделя вежливости». </vt:lpstr>
      <vt:lpstr>Вход в группу, нижняя левая точка</vt:lpstr>
      <vt:lpstr>    1. Рабочий сектор.</vt:lpstr>
      <vt:lpstr>Слайд 4</vt:lpstr>
      <vt:lpstr>Слайд 5</vt:lpstr>
      <vt:lpstr>1.6. Рабочий сектор  (методическая литература педагога)</vt:lpstr>
      <vt:lpstr>    </vt:lpstr>
      <vt:lpstr>Слайд 8</vt:lpstr>
      <vt:lpstr>           2.2 Активный сектор  - центр   «Физкультура и спорт»  </vt:lpstr>
      <vt:lpstr>Слайд 10</vt:lpstr>
      <vt:lpstr> 2.8 Активный сектор – сюжетно-ролевая игра «Дорожное движение».</vt:lpstr>
      <vt:lpstr>    </vt:lpstr>
      <vt:lpstr>Слайд 13</vt:lpstr>
      <vt:lpstr>Слайд 14</vt:lpstr>
      <vt:lpstr>    </vt:lpstr>
      <vt:lpstr>Слайд 16</vt:lpstr>
      <vt:lpstr>Слайд 17</vt:lpstr>
      <vt:lpstr>Слайд 18</vt:lpstr>
      <vt:lpstr>Трансформируемость среды воспитанниками в рамках образовательного события.</vt:lpstr>
      <vt:lpstr> </vt:lpstr>
      <vt:lpstr>Слайд 21</vt:lpstr>
      <vt:lpstr>Слайд 22</vt:lpstr>
      <vt:lpstr>Слайд 23</vt:lpstr>
      <vt:lpstr>Слайд 24</vt:lpstr>
      <vt:lpstr>Слайд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2018-04-22T15:15:56Z</dcterms:created>
  <dcterms:modified xsi:type="dcterms:W3CDTF">2019-12-15T17:38:01Z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TC028133329991</vt:lpwstr>
  </property>
</Properties>
</file>